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Anton"/>
      <p:regular r:id="rId39"/>
    </p:embeddedFont>
    <p:embeddedFont>
      <p:font typeface="Raleway"/>
      <p:regular r:id="rId40"/>
      <p:bold r:id="rId41"/>
      <p:italic r:id="rId42"/>
      <p:boldItalic r:id="rId43"/>
    </p:embeddedFont>
    <p:embeddedFont>
      <p:font typeface="Alata"/>
      <p:regular r:id="rId44"/>
    </p:embeddedFont>
    <p:embeddedFont>
      <p:font typeface="Montserrat Light"/>
      <p:regular r:id="rId45"/>
      <p:bold r:id="rId46"/>
      <p:italic r:id="rId47"/>
      <p:boldItalic r:id="rId48"/>
    </p:embeddedFont>
    <p:embeddedFont>
      <p:font typeface="Roboto Mono"/>
      <p:regular r:id="rId49"/>
      <p:bold r:id="rId50"/>
      <p:italic r:id="rId51"/>
      <p:boldItalic r:id="rId52"/>
    </p:embeddedFont>
    <p:embeddedFont>
      <p:font typeface="Barlow"/>
      <p:regular r:id="rId53"/>
      <p:bold r:id="rId54"/>
      <p:italic r:id="rId55"/>
      <p:boldItalic r:id="rId56"/>
    </p:embeddedFont>
    <p:embeddedFont>
      <p:font typeface="Montserrat"/>
      <p:regular r:id="rId57"/>
      <p:bold r:id="rId58"/>
      <p:italic r:id="rId59"/>
      <p:boldItalic r:id="rId60"/>
    </p:embeddedFont>
    <p:embeddedFont>
      <p:font typeface="Lato"/>
      <p:regular r:id="rId61"/>
      <p:bold r:id="rId62"/>
      <p:italic r:id="rId63"/>
      <p:boldItalic r:id="rId64"/>
    </p:embeddedFont>
    <p:embeddedFont>
      <p:font typeface="Arvo"/>
      <p:regular r:id="rId65"/>
      <p:bold r:id="rId66"/>
      <p:italic r:id="rId67"/>
      <p:boldItalic r:id="rId68"/>
    </p:embeddedFont>
    <p:embeddedFont>
      <p:font typeface="Didact Gothic"/>
      <p:regular r:id="rId69"/>
    </p:embeddedFont>
    <p:embeddedFont>
      <p:font typeface="Abel"/>
      <p:regular r:id="rId70"/>
    </p:embeddedFont>
    <p:embeddedFont>
      <p:font typeface="Montserrat ExtraLight"/>
      <p:regular r:id="rId71"/>
      <p:bold r:id="rId72"/>
      <p:italic r:id="rId73"/>
      <p:boldItalic r:id="rId74"/>
    </p:embeddedFont>
    <p:embeddedFont>
      <p:font typeface="Bodoni"/>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9" roundtripDataSignature="AMtx7mieZrS75D2/wQ2bkveGlqoppFpc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Alata-regular.fntdata"/><Relationship Id="rId43" Type="http://schemas.openxmlformats.org/officeDocument/2006/relationships/font" Target="fonts/Raleway-boldItalic.fntdata"/><Relationship Id="rId46" Type="http://schemas.openxmlformats.org/officeDocument/2006/relationships/font" Target="fonts/MontserratLight-bold.fntdata"/><Relationship Id="rId45" Type="http://schemas.openxmlformats.org/officeDocument/2006/relationships/font" Target="fonts/Montserrat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Light-boldItalic.fntdata"/><Relationship Id="rId47" Type="http://schemas.openxmlformats.org/officeDocument/2006/relationships/font" Target="fonts/MontserratLight-italic.fntdata"/><Relationship Id="rId49" Type="http://schemas.openxmlformats.org/officeDocument/2006/relationships/font" Target="fonts/RobotoMon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ExtraLight-italic.fntdata"/><Relationship Id="rId72" Type="http://schemas.openxmlformats.org/officeDocument/2006/relationships/font" Target="fonts/MontserratExtraLight-bold.fntdata"/><Relationship Id="rId31" Type="http://schemas.openxmlformats.org/officeDocument/2006/relationships/slide" Target="slides/slide27.xml"/><Relationship Id="rId75" Type="http://schemas.openxmlformats.org/officeDocument/2006/relationships/font" Target="fonts/Bodoni-regular.fntdata"/><Relationship Id="rId30" Type="http://schemas.openxmlformats.org/officeDocument/2006/relationships/slide" Target="slides/slide26.xml"/><Relationship Id="rId74" Type="http://schemas.openxmlformats.org/officeDocument/2006/relationships/font" Target="fonts/MontserratExtraLight-boldItalic.fntdata"/><Relationship Id="rId33" Type="http://schemas.openxmlformats.org/officeDocument/2006/relationships/slide" Target="slides/slide29.xml"/><Relationship Id="rId77" Type="http://schemas.openxmlformats.org/officeDocument/2006/relationships/font" Target="fonts/Bodoni-italic.fntdata"/><Relationship Id="rId32" Type="http://schemas.openxmlformats.org/officeDocument/2006/relationships/slide" Target="slides/slide28.xml"/><Relationship Id="rId76" Type="http://schemas.openxmlformats.org/officeDocument/2006/relationships/font" Target="fonts/Bodoni-bold.fntdata"/><Relationship Id="rId35" Type="http://schemas.openxmlformats.org/officeDocument/2006/relationships/slide" Target="slides/slide31.xml"/><Relationship Id="rId79" Type="http://customschemas.google.com/relationships/presentationmetadata" Target="metadata"/><Relationship Id="rId34" Type="http://schemas.openxmlformats.org/officeDocument/2006/relationships/slide" Target="slides/slide30.xml"/><Relationship Id="rId78" Type="http://schemas.openxmlformats.org/officeDocument/2006/relationships/font" Target="fonts/Bodoni-boldItalic.fntdata"/><Relationship Id="rId71" Type="http://schemas.openxmlformats.org/officeDocument/2006/relationships/font" Target="fonts/MontserratExtraLight-regular.fntdata"/><Relationship Id="rId70" Type="http://schemas.openxmlformats.org/officeDocument/2006/relationships/font" Target="fonts/Abel-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Anton-regular.fntdata"/><Relationship Id="rId38" Type="http://schemas.openxmlformats.org/officeDocument/2006/relationships/slide" Target="slides/slide34.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6.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8.xml"/><Relationship Id="rId66" Type="http://schemas.openxmlformats.org/officeDocument/2006/relationships/font" Target="fonts/Arvo-bold.fntdata"/><Relationship Id="rId21" Type="http://schemas.openxmlformats.org/officeDocument/2006/relationships/slide" Target="slides/slide17.xml"/><Relationship Id="rId65" Type="http://schemas.openxmlformats.org/officeDocument/2006/relationships/font" Target="fonts/Arvo-regular.fntdata"/><Relationship Id="rId24" Type="http://schemas.openxmlformats.org/officeDocument/2006/relationships/slide" Target="slides/slide20.xml"/><Relationship Id="rId68" Type="http://schemas.openxmlformats.org/officeDocument/2006/relationships/font" Target="fonts/Arvo-boldItalic.fntdata"/><Relationship Id="rId23" Type="http://schemas.openxmlformats.org/officeDocument/2006/relationships/slide" Target="slides/slide19.xml"/><Relationship Id="rId67" Type="http://schemas.openxmlformats.org/officeDocument/2006/relationships/font" Target="fonts/Arvo-italic.fntdata"/><Relationship Id="rId60" Type="http://schemas.openxmlformats.org/officeDocument/2006/relationships/font" Target="fonts/Montserrat-bol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DidactGothic-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italic.fntdata"/><Relationship Id="rId50" Type="http://schemas.openxmlformats.org/officeDocument/2006/relationships/font" Target="fonts/RobotoMono-bold.fntdata"/><Relationship Id="rId53" Type="http://schemas.openxmlformats.org/officeDocument/2006/relationships/font" Target="fonts/Barlow-regular.fntdata"/><Relationship Id="rId52" Type="http://schemas.openxmlformats.org/officeDocument/2006/relationships/font" Target="fonts/RobotoMono-boldItalic.fntdata"/><Relationship Id="rId11" Type="http://schemas.openxmlformats.org/officeDocument/2006/relationships/slide" Target="slides/slide7.xml"/><Relationship Id="rId55" Type="http://schemas.openxmlformats.org/officeDocument/2006/relationships/font" Target="fonts/Barlow-italic.fntdata"/><Relationship Id="rId10" Type="http://schemas.openxmlformats.org/officeDocument/2006/relationships/slide" Target="slides/slide6.xml"/><Relationship Id="rId54" Type="http://schemas.openxmlformats.org/officeDocument/2006/relationships/font" Target="fonts/Barlow-bold.fntdata"/><Relationship Id="rId13" Type="http://schemas.openxmlformats.org/officeDocument/2006/relationships/slide" Target="slides/slide9.xml"/><Relationship Id="rId57" Type="http://schemas.openxmlformats.org/officeDocument/2006/relationships/font" Target="fonts/Montserrat-regular.fntdata"/><Relationship Id="rId12" Type="http://schemas.openxmlformats.org/officeDocument/2006/relationships/slide" Target="slides/slide8.xml"/><Relationship Id="rId56" Type="http://schemas.openxmlformats.org/officeDocument/2006/relationships/font" Target="fonts/Barlow-boldItalic.fntdata"/><Relationship Id="rId15" Type="http://schemas.openxmlformats.org/officeDocument/2006/relationships/slide" Target="slides/slide11.xml"/><Relationship Id="rId59" Type="http://schemas.openxmlformats.org/officeDocument/2006/relationships/font" Target="fonts/Montserrat-italic.fntdata"/><Relationship Id="rId14" Type="http://schemas.openxmlformats.org/officeDocument/2006/relationships/slide" Target="slides/slide10.xml"/><Relationship Id="rId58" Type="http://schemas.openxmlformats.org/officeDocument/2006/relationships/font" Target="fonts/Montserra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s-AR" sz="1800">
                <a:solidFill>
                  <a:schemeClr val="dk1"/>
                </a:solidFill>
                <a:latin typeface="Anton"/>
                <a:ea typeface="Anton"/>
                <a:cs typeface="Anton"/>
                <a:sym typeface="Anton"/>
              </a:rPr>
              <a:t>Itálica</a:t>
            </a:r>
            <a:endParaRPr sz="1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La propiedad que nos permite elegir </a:t>
            </a:r>
            <a:r>
              <a:rPr b="1" lang="es-AR" sz="1200">
                <a:solidFill>
                  <a:schemeClr val="dk1"/>
                </a:solidFill>
                <a:latin typeface="Didact Gothic"/>
                <a:ea typeface="Didact Gothic"/>
                <a:cs typeface="Didact Gothic"/>
                <a:sym typeface="Didact Gothic"/>
              </a:rPr>
              <a:t>si queremos mostrar nuestro texto en itálica</a:t>
            </a:r>
            <a:r>
              <a:rPr lang="es-AR" sz="1200">
                <a:solidFill>
                  <a:schemeClr val="dk1"/>
                </a:solidFill>
                <a:latin typeface="Didact Gothic"/>
                <a:ea typeface="Didact Gothic"/>
                <a:cs typeface="Didact Gothic"/>
                <a:sym typeface="Didact Gothic"/>
              </a:rPr>
              <a:t>, se llama font-style. Funciona de la misma manera que la etiqueta que vimos en HTML.</a:t>
            </a:r>
            <a:endParaRPr sz="12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Se escribe de la siguiente manera:</a:t>
            </a:r>
            <a:endParaRPr>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800"/>
              </a:spcBef>
              <a:spcAft>
                <a:spcPts val="0"/>
              </a:spcAft>
              <a:buClr>
                <a:schemeClr val="dk1"/>
              </a:buClr>
              <a:buSzPts val="1100"/>
              <a:buFont typeface="Arial"/>
              <a:buNone/>
            </a:pPr>
            <a:r>
              <a:rPr lang="es-AR" sz="1800">
                <a:solidFill>
                  <a:schemeClr val="dk1"/>
                </a:solidFill>
                <a:latin typeface="Anton"/>
                <a:ea typeface="Anton"/>
                <a:cs typeface="Anton"/>
                <a:sym typeface="Anton"/>
              </a:rPr>
              <a:t>Negrita</a:t>
            </a:r>
            <a:endParaRPr sz="1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Si queremos mostrar </a:t>
            </a:r>
            <a:r>
              <a:rPr b="1" lang="es-AR" sz="1200">
                <a:solidFill>
                  <a:schemeClr val="dk1"/>
                </a:solidFill>
                <a:latin typeface="Didact Gothic"/>
                <a:ea typeface="Didact Gothic"/>
                <a:cs typeface="Didact Gothic"/>
                <a:sym typeface="Didact Gothic"/>
              </a:rPr>
              <a:t>nuestro texto en negrita</a:t>
            </a:r>
            <a:r>
              <a:rPr lang="es-AR" sz="1200">
                <a:solidFill>
                  <a:schemeClr val="dk1"/>
                </a:solidFill>
                <a:latin typeface="Didact Gothic"/>
                <a:ea typeface="Didact Gothic"/>
                <a:cs typeface="Didact Gothic"/>
                <a:sym typeface="Didact Gothic"/>
              </a:rPr>
              <a:t>, la propiedad que vamos a utilizar, se llama font-weight. La palabra weight en inglés, significa peso. En este caso, el valor para que nuestro texto se vea en negrita, se llama </a:t>
            </a:r>
            <a:r>
              <a:rPr i="1" lang="es-AR" sz="1200">
                <a:solidFill>
                  <a:schemeClr val="dk1"/>
                </a:solidFill>
                <a:latin typeface="Didact Gothic"/>
                <a:ea typeface="Didact Gothic"/>
                <a:cs typeface="Didact Gothic"/>
                <a:sym typeface="Didact Gothic"/>
              </a:rPr>
              <a:t>Bold</a:t>
            </a:r>
            <a:r>
              <a:rPr lang="es-AR" sz="1200">
                <a:solidFill>
                  <a:schemeClr val="dk1"/>
                </a:solidFill>
                <a:latin typeface="Didact Gothic"/>
                <a:ea typeface="Didact Gothic"/>
                <a:cs typeface="Didact Gothic"/>
                <a:sym typeface="Didact Gothic"/>
              </a:rPr>
              <a:t> y funciona igual que la etiqueta </a:t>
            </a:r>
            <a:r>
              <a:rPr b="1" lang="es-AR" sz="1200">
                <a:solidFill>
                  <a:schemeClr val="dk1"/>
                </a:solidFill>
                <a:latin typeface="Didact Gothic"/>
                <a:ea typeface="Didact Gothic"/>
                <a:cs typeface="Didact Gothic"/>
                <a:sym typeface="Didact Gothic"/>
              </a:rPr>
              <a:t>&lt;strong&gt;</a:t>
            </a:r>
            <a:r>
              <a:rPr lang="es-AR" sz="1200">
                <a:solidFill>
                  <a:schemeClr val="dk1"/>
                </a:solidFill>
                <a:latin typeface="Didact Gothic"/>
                <a:ea typeface="Didact Gothic"/>
                <a:cs typeface="Didact Gothic"/>
                <a:sym typeface="Didact Gothic"/>
              </a:rPr>
              <a:t> del HTML. </a:t>
            </a:r>
            <a:endParaRPr>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800"/>
              </a:spcBef>
              <a:spcAft>
                <a:spcPts val="0"/>
              </a:spcAft>
              <a:buClr>
                <a:schemeClr val="dk1"/>
              </a:buClr>
              <a:buSzPts val="1100"/>
              <a:buFont typeface="Arial"/>
              <a:buNone/>
            </a:pPr>
            <a:r>
              <a:rPr lang="es-AR" sz="1800">
                <a:solidFill>
                  <a:schemeClr val="dk1"/>
                </a:solidFill>
                <a:latin typeface="Anton"/>
                <a:ea typeface="Anton"/>
                <a:cs typeface="Anton"/>
                <a:sym typeface="Anton"/>
              </a:rPr>
              <a:t>Tipografías</a:t>
            </a:r>
            <a:endParaRPr sz="1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CSS dispone de una serie de </a:t>
            </a:r>
            <a:r>
              <a:rPr b="1" lang="es-AR" sz="1200">
                <a:solidFill>
                  <a:schemeClr val="dk1"/>
                </a:solidFill>
                <a:latin typeface="Didact Gothic"/>
                <a:ea typeface="Didact Gothic"/>
                <a:cs typeface="Didact Gothic"/>
                <a:sym typeface="Didact Gothic"/>
              </a:rPr>
              <a:t>propiedades que permiten controlar la forma en que se muestra el texto</a:t>
            </a:r>
            <a:r>
              <a:rPr lang="es-AR" sz="1200">
                <a:solidFill>
                  <a:schemeClr val="dk1"/>
                </a:solidFill>
                <a:latin typeface="Didact Gothic"/>
                <a:ea typeface="Didact Gothic"/>
                <a:cs typeface="Didact Gothic"/>
                <a:sym typeface="Didact Gothic"/>
              </a:rPr>
              <a:t>. Entre ellas vamos a ver algunas como el tamaño, el color, subrayado, interlineado, alineación, etc.</a:t>
            </a:r>
            <a:endParaRPr sz="12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La primera que vamos a ver es la familia tipográfica que queremos utilizar para mostrar el texto. Esta propiedad se llama </a:t>
            </a:r>
            <a:r>
              <a:rPr i="1" lang="es-AR" sz="1200">
                <a:solidFill>
                  <a:schemeClr val="dk1"/>
                </a:solidFill>
                <a:latin typeface="Didact Gothic"/>
                <a:ea typeface="Didact Gothic"/>
                <a:cs typeface="Didact Gothic"/>
                <a:sym typeface="Didact Gothic"/>
              </a:rPr>
              <a:t>font-family</a:t>
            </a:r>
            <a:r>
              <a:rPr lang="es-AR"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s-AR" sz="1200">
                <a:solidFill>
                  <a:srgbClr val="24292E"/>
                </a:solidFill>
                <a:highlight>
                  <a:srgbClr val="FFFFFF"/>
                </a:highlight>
                <a:latin typeface="Didact Gothic"/>
                <a:ea typeface="Didact Gothic"/>
                <a:cs typeface="Didact Gothic"/>
                <a:sym typeface="Didact Gothic"/>
              </a:rPr>
              <a:t>Por el momento, sólo vamos a poder elegir algunas tipografías básicas, que son las que el usuario que va a estar navegando mi web tenga instaladas en su computadora. Por ejemplo, Helvetica, Arial, Times New Roman y Verdana. Como no sabemos exactamente cuáles tipografías tiene instaladas el usuario,</a:t>
            </a:r>
            <a:r>
              <a:rPr b="1" lang="es-AR" sz="1200">
                <a:solidFill>
                  <a:srgbClr val="24292E"/>
                </a:solidFill>
                <a:highlight>
                  <a:srgbClr val="FFFFFF"/>
                </a:highlight>
                <a:latin typeface="Didact Gothic"/>
                <a:ea typeface="Didact Gothic"/>
                <a:cs typeface="Didact Gothic"/>
                <a:sym typeface="Didact Gothic"/>
              </a:rPr>
              <a:t> podemos elegir más de una</a:t>
            </a:r>
            <a:r>
              <a:rPr lang="es-AR" sz="1200">
                <a:solidFill>
                  <a:srgbClr val="24292E"/>
                </a:solidFill>
                <a:highlight>
                  <a:srgbClr val="FFFFFF"/>
                </a:highlight>
                <a:latin typeface="Didact Gothic"/>
                <a:ea typeface="Didact Gothic"/>
                <a:cs typeface="Didact Gothic"/>
                <a:sym typeface="Didact Gothic"/>
              </a:rPr>
              <a:t> de la siguiente manera:</a:t>
            </a:r>
            <a:endParaRPr sz="12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s-AR" sz="1200">
                <a:solidFill>
                  <a:srgbClr val="24292E"/>
                </a:solidFill>
                <a:latin typeface="Didact Gothic"/>
                <a:ea typeface="Didact Gothic"/>
                <a:cs typeface="Didact Gothic"/>
                <a:sym typeface="Didact Gothic"/>
              </a:rPr>
              <a:t>De esta manera, </a:t>
            </a:r>
            <a:r>
              <a:rPr b="1" lang="es-AR" sz="1200">
                <a:solidFill>
                  <a:srgbClr val="24292E"/>
                </a:solidFill>
                <a:latin typeface="Didact Gothic"/>
                <a:ea typeface="Didact Gothic"/>
                <a:cs typeface="Didact Gothic"/>
                <a:sym typeface="Didact Gothic"/>
              </a:rPr>
              <a:t>el navegador probará en primer lugar con el primer tipo de letra </a:t>
            </a:r>
            <a:r>
              <a:rPr lang="es-AR" sz="1200">
                <a:solidFill>
                  <a:srgbClr val="24292E"/>
                </a:solidFill>
                <a:latin typeface="Didact Gothic"/>
                <a:ea typeface="Didact Gothic"/>
                <a:cs typeface="Didact Gothic"/>
                <a:sym typeface="Didact Gothic"/>
              </a:rPr>
              <a:t>indicado. Si el usuario la tiene instalada, el texto se muestra con ese tipo de letra. Si el usuario no dispone del primer tipo de letra indicado, el navegador irá probando con el resto de tipos de letra hasta que encuentre alguna fuente que esté instalada en el ordenador del usuario.</a:t>
            </a:r>
            <a:endParaRPr sz="1200">
              <a:solidFill>
                <a:srgbClr val="24292E"/>
              </a:solidFill>
              <a:latin typeface="Didact Gothic"/>
              <a:ea typeface="Didact Gothic"/>
              <a:cs typeface="Didact Gothic"/>
              <a:sym typeface="Didact Gothic"/>
            </a:endParaRPr>
          </a:p>
          <a:p>
            <a:pPr indent="0" lvl="0" marL="0" rtl="0" algn="l">
              <a:lnSpc>
                <a:spcPct val="115000"/>
              </a:lnSpc>
              <a:spcBef>
                <a:spcPts val="1200"/>
              </a:spcBef>
              <a:spcAft>
                <a:spcPts val="0"/>
              </a:spcAft>
              <a:buClr>
                <a:schemeClr val="dk1"/>
              </a:buClr>
              <a:buSzPts val="1100"/>
              <a:buFont typeface="Arial"/>
              <a:buNone/>
            </a:pPr>
            <a:r>
              <a:rPr lang="es-AR" sz="1200">
                <a:solidFill>
                  <a:srgbClr val="24292E"/>
                </a:solidFill>
                <a:latin typeface="Didact Gothic"/>
                <a:ea typeface="Didact Gothic"/>
                <a:cs typeface="Didact Gothic"/>
                <a:sym typeface="Didact Gothic"/>
              </a:rPr>
              <a:t>Para solucionar este problema se utilizan </a:t>
            </a:r>
            <a:r>
              <a:rPr b="1" lang="es-AR" sz="1200">
                <a:solidFill>
                  <a:srgbClr val="24292E"/>
                </a:solidFill>
                <a:latin typeface="Didact Gothic"/>
                <a:ea typeface="Didact Gothic"/>
                <a:cs typeface="Didact Gothic"/>
                <a:sym typeface="Didact Gothic"/>
              </a:rPr>
              <a:t>las familias tipográficas genéricas</a:t>
            </a:r>
            <a:r>
              <a:rPr lang="es-AR" sz="1200">
                <a:solidFill>
                  <a:srgbClr val="24292E"/>
                </a:solidFill>
                <a:latin typeface="Didact Gothic"/>
                <a:ea typeface="Didact Gothic"/>
                <a:cs typeface="Didact Gothic"/>
                <a:sym typeface="Didact Gothic"/>
              </a:rPr>
              <a:t>. Cuando la propiedad font-family toma un valor igual a sans-serif, el diseñador no indica al navegador que debe utilizar la fuente Arial, sino que debe utilizar</a:t>
            </a:r>
            <a:r>
              <a:rPr i="1" lang="es-AR" sz="1200">
                <a:solidFill>
                  <a:srgbClr val="24292E"/>
                </a:solidFill>
                <a:latin typeface="Didact Gothic"/>
                <a:ea typeface="Didact Gothic"/>
                <a:cs typeface="Didact Gothic"/>
                <a:sym typeface="Didact Gothic"/>
              </a:rPr>
              <a:t> "la fuente que más se parezca a Arial de todas las que tiene instaladas el usuario"</a:t>
            </a:r>
            <a:r>
              <a:rPr lang="es-AR" sz="1200">
                <a:solidFill>
                  <a:srgbClr val="24292E"/>
                </a:solidFill>
                <a:latin typeface="Didact Gothic"/>
                <a:ea typeface="Didact Gothic"/>
                <a:cs typeface="Didact Gothic"/>
                <a:sym typeface="Didact Gothic"/>
              </a:rPr>
              <a:t>.</a:t>
            </a:r>
            <a:endParaRPr>
              <a:solidFill>
                <a:schemeClr val="dk1"/>
              </a:solidFill>
              <a:latin typeface="Didact Gothic"/>
              <a:ea typeface="Didact Gothic"/>
              <a:cs typeface="Didact Gothic"/>
              <a:sym typeface="Didact Gothic"/>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s-AR" sz="1800">
                <a:solidFill>
                  <a:schemeClr val="dk1"/>
                </a:solidFill>
                <a:latin typeface="Anton"/>
                <a:ea typeface="Anton"/>
                <a:cs typeface="Anton"/>
                <a:sym typeface="Anton"/>
              </a:rPr>
              <a:t>Itálica</a:t>
            </a:r>
            <a:endParaRPr sz="1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La propiedad que nos permite elegir </a:t>
            </a:r>
            <a:r>
              <a:rPr b="1" lang="es-AR" sz="1200">
                <a:solidFill>
                  <a:schemeClr val="dk1"/>
                </a:solidFill>
                <a:latin typeface="Didact Gothic"/>
                <a:ea typeface="Didact Gothic"/>
                <a:cs typeface="Didact Gothic"/>
                <a:sym typeface="Didact Gothic"/>
              </a:rPr>
              <a:t>si queremos mostrar nuestro texto en itálica</a:t>
            </a:r>
            <a:r>
              <a:rPr lang="es-AR" sz="1200">
                <a:solidFill>
                  <a:schemeClr val="dk1"/>
                </a:solidFill>
                <a:latin typeface="Didact Gothic"/>
                <a:ea typeface="Didact Gothic"/>
                <a:cs typeface="Didact Gothic"/>
                <a:sym typeface="Didact Gothic"/>
              </a:rPr>
              <a:t>, se llama font-style. Funciona de la misma manera que la etiqueta que vimos en HTML.</a:t>
            </a:r>
            <a:endParaRPr sz="12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Se escribe de la siguiente manera:</a:t>
            </a:r>
            <a:endParaRPr>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800"/>
              </a:spcBef>
              <a:spcAft>
                <a:spcPts val="0"/>
              </a:spcAft>
              <a:buClr>
                <a:schemeClr val="dk1"/>
              </a:buClr>
              <a:buSzPts val="1100"/>
              <a:buFont typeface="Arial"/>
              <a:buNone/>
            </a:pPr>
            <a:r>
              <a:rPr lang="es-AR" sz="1800">
                <a:solidFill>
                  <a:schemeClr val="dk1"/>
                </a:solidFill>
                <a:latin typeface="Anton"/>
                <a:ea typeface="Anton"/>
                <a:cs typeface="Anton"/>
                <a:sym typeface="Anton"/>
              </a:rPr>
              <a:t>Negrita</a:t>
            </a:r>
            <a:endParaRPr sz="1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Si queremos mostrar </a:t>
            </a:r>
            <a:r>
              <a:rPr b="1" lang="es-AR" sz="1200">
                <a:solidFill>
                  <a:schemeClr val="dk1"/>
                </a:solidFill>
                <a:latin typeface="Didact Gothic"/>
                <a:ea typeface="Didact Gothic"/>
                <a:cs typeface="Didact Gothic"/>
                <a:sym typeface="Didact Gothic"/>
              </a:rPr>
              <a:t>nuestro texto en negrita</a:t>
            </a:r>
            <a:r>
              <a:rPr lang="es-AR" sz="1200">
                <a:solidFill>
                  <a:schemeClr val="dk1"/>
                </a:solidFill>
                <a:latin typeface="Didact Gothic"/>
                <a:ea typeface="Didact Gothic"/>
                <a:cs typeface="Didact Gothic"/>
                <a:sym typeface="Didact Gothic"/>
              </a:rPr>
              <a:t>, la propiedad que vamos a utilizar, se llama font-weight. La palabra weight en inglés, significa peso. En este caso, el valor para que nuestro texto se vea en negrita, se llama </a:t>
            </a:r>
            <a:r>
              <a:rPr i="1" lang="es-AR" sz="1200">
                <a:solidFill>
                  <a:schemeClr val="dk1"/>
                </a:solidFill>
                <a:latin typeface="Didact Gothic"/>
                <a:ea typeface="Didact Gothic"/>
                <a:cs typeface="Didact Gothic"/>
                <a:sym typeface="Didact Gothic"/>
              </a:rPr>
              <a:t>Bold</a:t>
            </a:r>
            <a:r>
              <a:rPr lang="es-AR" sz="1200">
                <a:solidFill>
                  <a:schemeClr val="dk1"/>
                </a:solidFill>
                <a:latin typeface="Didact Gothic"/>
                <a:ea typeface="Didact Gothic"/>
                <a:cs typeface="Didact Gothic"/>
                <a:sym typeface="Didact Gothic"/>
              </a:rPr>
              <a:t> y funciona igual que la etiqueta </a:t>
            </a:r>
            <a:r>
              <a:rPr b="1" lang="es-AR" sz="1200">
                <a:solidFill>
                  <a:schemeClr val="dk1"/>
                </a:solidFill>
                <a:latin typeface="Didact Gothic"/>
                <a:ea typeface="Didact Gothic"/>
                <a:cs typeface="Didact Gothic"/>
                <a:sym typeface="Didact Gothic"/>
              </a:rPr>
              <a:t>&lt;strong&gt;</a:t>
            </a:r>
            <a:r>
              <a:rPr lang="es-AR" sz="1200">
                <a:solidFill>
                  <a:schemeClr val="dk1"/>
                </a:solidFill>
                <a:latin typeface="Didact Gothic"/>
                <a:ea typeface="Didact Gothic"/>
                <a:cs typeface="Didact Gothic"/>
                <a:sym typeface="Didact Gothic"/>
              </a:rPr>
              <a:t> del HTML. </a:t>
            </a:r>
            <a:endParaRPr>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800"/>
              </a:spcBef>
              <a:spcAft>
                <a:spcPts val="0"/>
              </a:spcAft>
              <a:buClr>
                <a:schemeClr val="dk1"/>
              </a:buClr>
              <a:buSzPts val="1100"/>
              <a:buFont typeface="Arial"/>
              <a:buNone/>
            </a:pPr>
            <a:r>
              <a:rPr lang="es-AR" sz="1800">
                <a:solidFill>
                  <a:schemeClr val="dk1"/>
                </a:solidFill>
                <a:latin typeface="Anton"/>
                <a:ea typeface="Anton"/>
                <a:cs typeface="Anton"/>
                <a:sym typeface="Anton"/>
              </a:rPr>
              <a:t>Tipografías</a:t>
            </a:r>
            <a:endParaRPr sz="1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CSS dispone de una serie de </a:t>
            </a:r>
            <a:r>
              <a:rPr b="1" lang="es-AR" sz="1200">
                <a:solidFill>
                  <a:schemeClr val="dk1"/>
                </a:solidFill>
                <a:latin typeface="Didact Gothic"/>
                <a:ea typeface="Didact Gothic"/>
                <a:cs typeface="Didact Gothic"/>
                <a:sym typeface="Didact Gothic"/>
              </a:rPr>
              <a:t>propiedades que permiten controlar la forma en que se muestra el texto</a:t>
            </a:r>
            <a:r>
              <a:rPr lang="es-AR" sz="1200">
                <a:solidFill>
                  <a:schemeClr val="dk1"/>
                </a:solidFill>
                <a:latin typeface="Didact Gothic"/>
                <a:ea typeface="Didact Gothic"/>
                <a:cs typeface="Didact Gothic"/>
                <a:sym typeface="Didact Gothic"/>
              </a:rPr>
              <a:t>. Entre ellas vamos a ver algunas como el tamaño, el color, subrayado, interlineado, alineación, etc.</a:t>
            </a:r>
            <a:endParaRPr sz="12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La primera que vamos a ver es la familia tipográfica que queremos utilizar para mostrar el texto. Esta propiedad se llama </a:t>
            </a:r>
            <a:r>
              <a:rPr i="1" lang="es-AR" sz="1200">
                <a:solidFill>
                  <a:schemeClr val="dk1"/>
                </a:solidFill>
                <a:latin typeface="Didact Gothic"/>
                <a:ea typeface="Didact Gothic"/>
                <a:cs typeface="Didact Gothic"/>
                <a:sym typeface="Didact Gothic"/>
              </a:rPr>
              <a:t>font-family</a:t>
            </a:r>
            <a:r>
              <a:rPr lang="es-AR"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s-AR" sz="1200">
                <a:solidFill>
                  <a:srgbClr val="24292E"/>
                </a:solidFill>
                <a:highlight>
                  <a:srgbClr val="FFFFFF"/>
                </a:highlight>
                <a:latin typeface="Didact Gothic"/>
                <a:ea typeface="Didact Gothic"/>
                <a:cs typeface="Didact Gothic"/>
                <a:sym typeface="Didact Gothic"/>
              </a:rPr>
              <a:t>Por el momento, sólo vamos a poder elegir algunas tipografías básicas, que son las que el usuario que va a estar navegando mi web tenga instaladas en su computadora. Por ejemplo, Helvetica, Arial, Times New Roman y Verdana. Como no sabemos exactamente cuáles tipografías tiene instaladas el usuario,</a:t>
            </a:r>
            <a:r>
              <a:rPr b="1" lang="es-AR" sz="1200">
                <a:solidFill>
                  <a:srgbClr val="24292E"/>
                </a:solidFill>
                <a:highlight>
                  <a:srgbClr val="FFFFFF"/>
                </a:highlight>
                <a:latin typeface="Didact Gothic"/>
                <a:ea typeface="Didact Gothic"/>
                <a:cs typeface="Didact Gothic"/>
                <a:sym typeface="Didact Gothic"/>
              </a:rPr>
              <a:t> podemos elegir más de una</a:t>
            </a:r>
            <a:r>
              <a:rPr lang="es-AR" sz="1200">
                <a:solidFill>
                  <a:srgbClr val="24292E"/>
                </a:solidFill>
                <a:highlight>
                  <a:srgbClr val="FFFFFF"/>
                </a:highlight>
                <a:latin typeface="Didact Gothic"/>
                <a:ea typeface="Didact Gothic"/>
                <a:cs typeface="Didact Gothic"/>
                <a:sym typeface="Didact Gothic"/>
              </a:rPr>
              <a:t> de la siguiente manera:</a:t>
            </a:r>
            <a:endParaRPr sz="12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s-AR" sz="1200">
                <a:solidFill>
                  <a:srgbClr val="24292E"/>
                </a:solidFill>
                <a:latin typeface="Didact Gothic"/>
                <a:ea typeface="Didact Gothic"/>
                <a:cs typeface="Didact Gothic"/>
                <a:sym typeface="Didact Gothic"/>
              </a:rPr>
              <a:t>De esta manera, </a:t>
            </a:r>
            <a:r>
              <a:rPr b="1" lang="es-AR" sz="1200">
                <a:solidFill>
                  <a:srgbClr val="24292E"/>
                </a:solidFill>
                <a:latin typeface="Didact Gothic"/>
                <a:ea typeface="Didact Gothic"/>
                <a:cs typeface="Didact Gothic"/>
                <a:sym typeface="Didact Gothic"/>
              </a:rPr>
              <a:t>el navegador probará en primer lugar con el primer tipo de letra </a:t>
            </a:r>
            <a:r>
              <a:rPr lang="es-AR" sz="1200">
                <a:solidFill>
                  <a:srgbClr val="24292E"/>
                </a:solidFill>
                <a:latin typeface="Didact Gothic"/>
                <a:ea typeface="Didact Gothic"/>
                <a:cs typeface="Didact Gothic"/>
                <a:sym typeface="Didact Gothic"/>
              </a:rPr>
              <a:t>indicado. Si el usuario la tiene instalada, el texto se muestra con ese tipo de letra. Si el usuario no dispone del primer tipo de letra indicado, el navegador irá probando con el resto de tipos de letra hasta que encuentre alguna fuente que esté instalada en el ordenador del usuario.</a:t>
            </a:r>
            <a:endParaRPr sz="1200">
              <a:solidFill>
                <a:srgbClr val="24292E"/>
              </a:solidFill>
              <a:latin typeface="Didact Gothic"/>
              <a:ea typeface="Didact Gothic"/>
              <a:cs typeface="Didact Gothic"/>
              <a:sym typeface="Didact Gothic"/>
            </a:endParaRPr>
          </a:p>
          <a:p>
            <a:pPr indent="0" lvl="0" marL="0" rtl="0" algn="l">
              <a:lnSpc>
                <a:spcPct val="115000"/>
              </a:lnSpc>
              <a:spcBef>
                <a:spcPts val="1200"/>
              </a:spcBef>
              <a:spcAft>
                <a:spcPts val="0"/>
              </a:spcAft>
              <a:buClr>
                <a:schemeClr val="dk1"/>
              </a:buClr>
              <a:buSzPts val="1100"/>
              <a:buFont typeface="Arial"/>
              <a:buNone/>
            </a:pPr>
            <a:r>
              <a:rPr lang="es-AR" sz="1200">
                <a:solidFill>
                  <a:srgbClr val="24292E"/>
                </a:solidFill>
                <a:latin typeface="Didact Gothic"/>
                <a:ea typeface="Didact Gothic"/>
                <a:cs typeface="Didact Gothic"/>
                <a:sym typeface="Didact Gothic"/>
              </a:rPr>
              <a:t>Para solucionar este problema se utilizan </a:t>
            </a:r>
            <a:r>
              <a:rPr b="1" lang="es-AR" sz="1200">
                <a:solidFill>
                  <a:srgbClr val="24292E"/>
                </a:solidFill>
                <a:latin typeface="Didact Gothic"/>
                <a:ea typeface="Didact Gothic"/>
                <a:cs typeface="Didact Gothic"/>
                <a:sym typeface="Didact Gothic"/>
              </a:rPr>
              <a:t>las familias tipográficas genéricas</a:t>
            </a:r>
            <a:r>
              <a:rPr lang="es-AR" sz="1200">
                <a:solidFill>
                  <a:srgbClr val="24292E"/>
                </a:solidFill>
                <a:latin typeface="Didact Gothic"/>
                <a:ea typeface="Didact Gothic"/>
                <a:cs typeface="Didact Gothic"/>
                <a:sym typeface="Didact Gothic"/>
              </a:rPr>
              <a:t>. Cuando la propiedad font-family toma un valor igual a sans-serif, el diseñador no indica al navegador que debe utilizar la fuente Arial, sino que debe utilizar</a:t>
            </a:r>
            <a:r>
              <a:rPr i="1" lang="es-AR" sz="1200">
                <a:solidFill>
                  <a:srgbClr val="24292E"/>
                </a:solidFill>
                <a:latin typeface="Didact Gothic"/>
                <a:ea typeface="Didact Gothic"/>
                <a:cs typeface="Didact Gothic"/>
                <a:sym typeface="Didact Gothic"/>
              </a:rPr>
              <a:t> "la fuente que más se parezca a Arial de todas las que tiene instaladas el usuario"</a:t>
            </a:r>
            <a:r>
              <a:rPr lang="es-AR" sz="1200">
                <a:solidFill>
                  <a:srgbClr val="24292E"/>
                </a:solidFill>
                <a:latin typeface="Didact Gothic"/>
                <a:ea typeface="Didact Gothic"/>
                <a:cs typeface="Didact Gothic"/>
                <a:sym typeface="Didact Gothic"/>
              </a:rPr>
              <a:t>.</a:t>
            </a:r>
            <a:endParaRPr>
              <a:solidFill>
                <a:schemeClr val="dk1"/>
              </a:solidFill>
              <a:latin typeface="Didact Gothic"/>
              <a:ea typeface="Didact Gothic"/>
              <a:cs typeface="Didact Gothic"/>
              <a:sym typeface="Didact Gothic"/>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s-AR" sz="1800">
                <a:solidFill>
                  <a:schemeClr val="dk1"/>
                </a:solidFill>
                <a:latin typeface="Anton"/>
                <a:ea typeface="Anton"/>
                <a:cs typeface="Anton"/>
                <a:sym typeface="Anton"/>
              </a:rPr>
              <a:t>Itálica</a:t>
            </a:r>
            <a:endParaRPr sz="1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La propiedad que nos permite elegir </a:t>
            </a:r>
            <a:r>
              <a:rPr b="1" lang="es-AR" sz="1200">
                <a:solidFill>
                  <a:schemeClr val="dk1"/>
                </a:solidFill>
                <a:latin typeface="Didact Gothic"/>
                <a:ea typeface="Didact Gothic"/>
                <a:cs typeface="Didact Gothic"/>
                <a:sym typeface="Didact Gothic"/>
              </a:rPr>
              <a:t>si queremos mostrar nuestro texto en itálica</a:t>
            </a:r>
            <a:r>
              <a:rPr lang="es-AR" sz="1200">
                <a:solidFill>
                  <a:schemeClr val="dk1"/>
                </a:solidFill>
                <a:latin typeface="Didact Gothic"/>
                <a:ea typeface="Didact Gothic"/>
                <a:cs typeface="Didact Gothic"/>
                <a:sym typeface="Didact Gothic"/>
              </a:rPr>
              <a:t>, se llama font-style. Funciona de la misma manera que la etiqueta que vimos en HTML.</a:t>
            </a:r>
            <a:endParaRPr sz="12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Se escribe de la siguiente manera:</a:t>
            </a:r>
            <a:endParaRPr>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800"/>
              </a:spcBef>
              <a:spcAft>
                <a:spcPts val="0"/>
              </a:spcAft>
              <a:buClr>
                <a:schemeClr val="dk1"/>
              </a:buClr>
              <a:buSzPts val="1100"/>
              <a:buFont typeface="Arial"/>
              <a:buNone/>
            </a:pPr>
            <a:r>
              <a:rPr lang="es-AR" sz="1800">
                <a:solidFill>
                  <a:schemeClr val="dk1"/>
                </a:solidFill>
                <a:latin typeface="Anton"/>
                <a:ea typeface="Anton"/>
                <a:cs typeface="Anton"/>
                <a:sym typeface="Anton"/>
              </a:rPr>
              <a:t>Negrita</a:t>
            </a:r>
            <a:endParaRPr sz="1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Si queremos mostrar </a:t>
            </a:r>
            <a:r>
              <a:rPr b="1" lang="es-AR" sz="1200">
                <a:solidFill>
                  <a:schemeClr val="dk1"/>
                </a:solidFill>
                <a:latin typeface="Didact Gothic"/>
                <a:ea typeface="Didact Gothic"/>
                <a:cs typeface="Didact Gothic"/>
                <a:sym typeface="Didact Gothic"/>
              </a:rPr>
              <a:t>nuestro texto en negrita</a:t>
            </a:r>
            <a:r>
              <a:rPr lang="es-AR" sz="1200">
                <a:solidFill>
                  <a:schemeClr val="dk1"/>
                </a:solidFill>
                <a:latin typeface="Didact Gothic"/>
                <a:ea typeface="Didact Gothic"/>
                <a:cs typeface="Didact Gothic"/>
                <a:sym typeface="Didact Gothic"/>
              </a:rPr>
              <a:t>, la propiedad que vamos a utilizar, se llama font-weight. La palabra weight en inglés, significa peso. En este caso, el valor para que nuestro texto se vea en negrita, se llama </a:t>
            </a:r>
            <a:r>
              <a:rPr i="1" lang="es-AR" sz="1200">
                <a:solidFill>
                  <a:schemeClr val="dk1"/>
                </a:solidFill>
                <a:latin typeface="Didact Gothic"/>
                <a:ea typeface="Didact Gothic"/>
                <a:cs typeface="Didact Gothic"/>
                <a:sym typeface="Didact Gothic"/>
              </a:rPr>
              <a:t>Bold</a:t>
            </a:r>
            <a:r>
              <a:rPr lang="es-AR" sz="1200">
                <a:solidFill>
                  <a:schemeClr val="dk1"/>
                </a:solidFill>
                <a:latin typeface="Didact Gothic"/>
                <a:ea typeface="Didact Gothic"/>
                <a:cs typeface="Didact Gothic"/>
                <a:sym typeface="Didact Gothic"/>
              </a:rPr>
              <a:t> y funciona igual que la etiqueta </a:t>
            </a:r>
            <a:r>
              <a:rPr b="1" lang="es-AR" sz="1200">
                <a:solidFill>
                  <a:schemeClr val="dk1"/>
                </a:solidFill>
                <a:latin typeface="Didact Gothic"/>
                <a:ea typeface="Didact Gothic"/>
                <a:cs typeface="Didact Gothic"/>
                <a:sym typeface="Didact Gothic"/>
              </a:rPr>
              <a:t>&lt;strong&gt;</a:t>
            </a:r>
            <a:r>
              <a:rPr lang="es-AR" sz="1200">
                <a:solidFill>
                  <a:schemeClr val="dk1"/>
                </a:solidFill>
                <a:latin typeface="Didact Gothic"/>
                <a:ea typeface="Didact Gothic"/>
                <a:cs typeface="Didact Gothic"/>
                <a:sym typeface="Didact Gothic"/>
              </a:rPr>
              <a:t> del HTML. </a:t>
            </a:r>
            <a:endParaRPr>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800"/>
              </a:spcBef>
              <a:spcAft>
                <a:spcPts val="0"/>
              </a:spcAft>
              <a:buClr>
                <a:schemeClr val="dk1"/>
              </a:buClr>
              <a:buSzPts val="1100"/>
              <a:buFont typeface="Arial"/>
              <a:buNone/>
            </a:pPr>
            <a:r>
              <a:rPr lang="es-AR" sz="1800">
                <a:solidFill>
                  <a:schemeClr val="dk1"/>
                </a:solidFill>
                <a:latin typeface="Anton"/>
                <a:ea typeface="Anton"/>
                <a:cs typeface="Anton"/>
                <a:sym typeface="Anton"/>
              </a:rPr>
              <a:t>Tipografías</a:t>
            </a:r>
            <a:endParaRPr sz="1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CSS dispone de una serie de </a:t>
            </a:r>
            <a:r>
              <a:rPr b="1" lang="es-AR" sz="1200">
                <a:solidFill>
                  <a:schemeClr val="dk1"/>
                </a:solidFill>
                <a:latin typeface="Didact Gothic"/>
                <a:ea typeface="Didact Gothic"/>
                <a:cs typeface="Didact Gothic"/>
                <a:sym typeface="Didact Gothic"/>
              </a:rPr>
              <a:t>propiedades que permiten controlar la forma en que se muestra el texto</a:t>
            </a:r>
            <a:r>
              <a:rPr lang="es-AR" sz="1200">
                <a:solidFill>
                  <a:schemeClr val="dk1"/>
                </a:solidFill>
                <a:latin typeface="Didact Gothic"/>
                <a:ea typeface="Didact Gothic"/>
                <a:cs typeface="Didact Gothic"/>
                <a:sym typeface="Didact Gothic"/>
              </a:rPr>
              <a:t>. Entre ellas vamos a ver algunas como el tamaño, el color, subrayado, interlineado, alineación, etc.</a:t>
            </a:r>
            <a:endParaRPr sz="12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s-AR" sz="1200">
                <a:solidFill>
                  <a:schemeClr val="dk1"/>
                </a:solidFill>
                <a:latin typeface="Didact Gothic"/>
                <a:ea typeface="Didact Gothic"/>
                <a:cs typeface="Didact Gothic"/>
                <a:sym typeface="Didact Gothic"/>
              </a:rPr>
              <a:t>La primera que vamos a ver es la familia tipográfica que queremos utilizar para mostrar el texto. Esta propiedad se llama </a:t>
            </a:r>
            <a:r>
              <a:rPr i="1" lang="es-AR" sz="1200">
                <a:solidFill>
                  <a:schemeClr val="dk1"/>
                </a:solidFill>
                <a:latin typeface="Didact Gothic"/>
                <a:ea typeface="Didact Gothic"/>
                <a:cs typeface="Didact Gothic"/>
                <a:sym typeface="Didact Gothic"/>
              </a:rPr>
              <a:t>font-family</a:t>
            </a:r>
            <a:r>
              <a:rPr lang="es-AR"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s-AR" sz="1200">
                <a:solidFill>
                  <a:srgbClr val="24292E"/>
                </a:solidFill>
                <a:highlight>
                  <a:srgbClr val="FFFFFF"/>
                </a:highlight>
                <a:latin typeface="Didact Gothic"/>
                <a:ea typeface="Didact Gothic"/>
                <a:cs typeface="Didact Gothic"/>
                <a:sym typeface="Didact Gothic"/>
              </a:rPr>
              <a:t>Por el momento, sólo vamos a poder elegir algunas tipografías básicas, que son las que el usuario que va a estar navegando mi web tenga instaladas en su computadora. Por ejemplo, Helvetica, Arial, Times New Roman y Verdana. Como no sabemos exactamente cuáles tipografías tiene instaladas el usuario,</a:t>
            </a:r>
            <a:r>
              <a:rPr b="1" lang="es-AR" sz="1200">
                <a:solidFill>
                  <a:srgbClr val="24292E"/>
                </a:solidFill>
                <a:highlight>
                  <a:srgbClr val="FFFFFF"/>
                </a:highlight>
                <a:latin typeface="Didact Gothic"/>
                <a:ea typeface="Didact Gothic"/>
                <a:cs typeface="Didact Gothic"/>
                <a:sym typeface="Didact Gothic"/>
              </a:rPr>
              <a:t> podemos elegir más de una</a:t>
            </a:r>
            <a:r>
              <a:rPr lang="es-AR" sz="1200">
                <a:solidFill>
                  <a:srgbClr val="24292E"/>
                </a:solidFill>
                <a:highlight>
                  <a:srgbClr val="FFFFFF"/>
                </a:highlight>
                <a:latin typeface="Didact Gothic"/>
                <a:ea typeface="Didact Gothic"/>
                <a:cs typeface="Didact Gothic"/>
                <a:sym typeface="Didact Gothic"/>
              </a:rPr>
              <a:t> de la siguiente manera:</a:t>
            </a:r>
            <a:endParaRPr sz="12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s-AR" sz="1200">
                <a:solidFill>
                  <a:srgbClr val="24292E"/>
                </a:solidFill>
                <a:latin typeface="Didact Gothic"/>
                <a:ea typeface="Didact Gothic"/>
                <a:cs typeface="Didact Gothic"/>
                <a:sym typeface="Didact Gothic"/>
              </a:rPr>
              <a:t>De esta manera, </a:t>
            </a:r>
            <a:r>
              <a:rPr b="1" lang="es-AR" sz="1200">
                <a:solidFill>
                  <a:srgbClr val="24292E"/>
                </a:solidFill>
                <a:latin typeface="Didact Gothic"/>
                <a:ea typeface="Didact Gothic"/>
                <a:cs typeface="Didact Gothic"/>
                <a:sym typeface="Didact Gothic"/>
              </a:rPr>
              <a:t>el navegador probará en primer lugar con el primer tipo de letra </a:t>
            </a:r>
            <a:r>
              <a:rPr lang="es-AR" sz="1200">
                <a:solidFill>
                  <a:srgbClr val="24292E"/>
                </a:solidFill>
                <a:latin typeface="Didact Gothic"/>
                <a:ea typeface="Didact Gothic"/>
                <a:cs typeface="Didact Gothic"/>
                <a:sym typeface="Didact Gothic"/>
              </a:rPr>
              <a:t>indicado. Si el usuario la tiene instalada, el texto se muestra con ese tipo de letra. Si el usuario no dispone del primer tipo de letra indicado, el navegador irá probando con el resto de tipos de letra hasta que encuentre alguna fuente que esté instalada en el ordenador del usuario.</a:t>
            </a:r>
            <a:endParaRPr sz="1200">
              <a:solidFill>
                <a:srgbClr val="24292E"/>
              </a:solidFill>
              <a:latin typeface="Didact Gothic"/>
              <a:ea typeface="Didact Gothic"/>
              <a:cs typeface="Didact Gothic"/>
              <a:sym typeface="Didact Gothic"/>
            </a:endParaRPr>
          </a:p>
          <a:p>
            <a:pPr indent="0" lvl="0" marL="0" rtl="0" algn="l">
              <a:lnSpc>
                <a:spcPct val="115000"/>
              </a:lnSpc>
              <a:spcBef>
                <a:spcPts val="1200"/>
              </a:spcBef>
              <a:spcAft>
                <a:spcPts val="0"/>
              </a:spcAft>
              <a:buClr>
                <a:schemeClr val="dk1"/>
              </a:buClr>
              <a:buSzPts val="1100"/>
              <a:buFont typeface="Arial"/>
              <a:buNone/>
            </a:pPr>
            <a:r>
              <a:rPr lang="es-AR" sz="1200">
                <a:solidFill>
                  <a:srgbClr val="24292E"/>
                </a:solidFill>
                <a:latin typeface="Didact Gothic"/>
                <a:ea typeface="Didact Gothic"/>
                <a:cs typeface="Didact Gothic"/>
                <a:sym typeface="Didact Gothic"/>
              </a:rPr>
              <a:t>Para solucionar este problema se utilizan </a:t>
            </a:r>
            <a:r>
              <a:rPr b="1" lang="es-AR" sz="1200">
                <a:solidFill>
                  <a:srgbClr val="24292E"/>
                </a:solidFill>
                <a:latin typeface="Didact Gothic"/>
                <a:ea typeface="Didact Gothic"/>
                <a:cs typeface="Didact Gothic"/>
                <a:sym typeface="Didact Gothic"/>
              </a:rPr>
              <a:t>las familias tipográficas genéricas</a:t>
            </a:r>
            <a:r>
              <a:rPr lang="es-AR" sz="1200">
                <a:solidFill>
                  <a:srgbClr val="24292E"/>
                </a:solidFill>
                <a:latin typeface="Didact Gothic"/>
                <a:ea typeface="Didact Gothic"/>
                <a:cs typeface="Didact Gothic"/>
                <a:sym typeface="Didact Gothic"/>
              </a:rPr>
              <a:t>. Cuando la propiedad font-family toma un valor igual a sans-serif, el diseñador no indica al navegador que debe utilizar la fuente Arial, sino que debe utilizar</a:t>
            </a:r>
            <a:r>
              <a:rPr i="1" lang="es-AR" sz="1200">
                <a:solidFill>
                  <a:srgbClr val="24292E"/>
                </a:solidFill>
                <a:latin typeface="Didact Gothic"/>
                <a:ea typeface="Didact Gothic"/>
                <a:cs typeface="Didact Gothic"/>
                <a:sym typeface="Didact Gothic"/>
              </a:rPr>
              <a:t> "la fuente que más se parezca a Arial de todas las que tiene instaladas el usuario"</a:t>
            </a:r>
            <a:r>
              <a:rPr lang="es-AR" sz="1200">
                <a:solidFill>
                  <a:srgbClr val="24292E"/>
                </a:solidFill>
                <a:latin typeface="Didact Gothic"/>
                <a:ea typeface="Didact Gothic"/>
                <a:cs typeface="Didact Gothic"/>
                <a:sym typeface="Didact Gothic"/>
              </a:rPr>
              <a:t>.</a:t>
            </a:r>
            <a:endParaRPr>
              <a:solidFill>
                <a:schemeClr val="dk1"/>
              </a:solidFill>
              <a:latin typeface="Didact Gothic"/>
              <a:ea typeface="Didact Gothic"/>
              <a:cs typeface="Didact Gothic"/>
              <a:sym typeface="Didact Gothic"/>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8: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9: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2: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36"/>
          <p:cNvSpPr txBox="1"/>
          <p:nvPr>
            <p:ph type="ctrTitle"/>
          </p:nvPr>
        </p:nvSpPr>
        <p:spPr>
          <a:xfrm>
            <a:off x="561900" y="1360475"/>
            <a:ext cx="8172600" cy="150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algn="ctr">
              <a:lnSpc>
                <a:spcPct val="100000"/>
              </a:lnSpc>
              <a:spcBef>
                <a:spcPts val="0"/>
              </a:spcBef>
              <a:spcAft>
                <a:spcPts val="0"/>
              </a:spcAft>
              <a:buClr>
                <a:schemeClr val="lt1"/>
              </a:buClr>
              <a:buSzPts val="5800"/>
              <a:buNone/>
              <a:defRPr sz="5800">
                <a:solidFill>
                  <a:schemeClr val="lt1"/>
                </a:solidFill>
              </a:defRPr>
            </a:lvl2pPr>
            <a:lvl3pPr lvl="2" algn="ctr">
              <a:lnSpc>
                <a:spcPct val="100000"/>
              </a:lnSpc>
              <a:spcBef>
                <a:spcPts val="0"/>
              </a:spcBef>
              <a:spcAft>
                <a:spcPts val="0"/>
              </a:spcAft>
              <a:buClr>
                <a:schemeClr val="lt1"/>
              </a:buClr>
              <a:buSzPts val="5800"/>
              <a:buNone/>
              <a:defRPr sz="5800">
                <a:solidFill>
                  <a:schemeClr val="lt1"/>
                </a:solidFill>
              </a:defRPr>
            </a:lvl3pPr>
            <a:lvl4pPr lvl="3" algn="ctr">
              <a:lnSpc>
                <a:spcPct val="100000"/>
              </a:lnSpc>
              <a:spcBef>
                <a:spcPts val="0"/>
              </a:spcBef>
              <a:spcAft>
                <a:spcPts val="0"/>
              </a:spcAft>
              <a:buClr>
                <a:schemeClr val="lt1"/>
              </a:buClr>
              <a:buSzPts val="5800"/>
              <a:buNone/>
              <a:defRPr sz="5800">
                <a:solidFill>
                  <a:schemeClr val="lt1"/>
                </a:solidFill>
              </a:defRPr>
            </a:lvl4pPr>
            <a:lvl5pPr lvl="4" algn="ctr">
              <a:lnSpc>
                <a:spcPct val="100000"/>
              </a:lnSpc>
              <a:spcBef>
                <a:spcPts val="0"/>
              </a:spcBef>
              <a:spcAft>
                <a:spcPts val="0"/>
              </a:spcAft>
              <a:buClr>
                <a:schemeClr val="lt1"/>
              </a:buClr>
              <a:buSzPts val="5800"/>
              <a:buNone/>
              <a:defRPr sz="5800">
                <a:solidFill>
                  <a:schemeClr val="lt1"/>
                </a:solidFill>
              </a:defRPr>
            </a:lvl5pPr>
            <a:lvl6pPr lvl="5" algn="ctr">
              <a:lnSpc>
                <a:spcPct val="100000"/>
              </a:lnSpc>
              <a:spcBef>
                <a:spcPts val="0"/>
              </a:spcBef>
              <a:spcAft>
                <a:spcPts val="0"/>
              </a:spcAft>
              <a:buClr>
                <a:schemeClr val="lt1"/>
              </a:buClr>
              <a:buSzPts val="5800"/>
              <a:buNone/>
              <a:defRPr sz="5800">
                <a:solidFill>
                  <a:schemeClr val="lt1"/>
                </a:solidFill>
              </a:defRPr>
            </a:lvl6pPr>
            <a:lvl7pPr lvl="6" algn="ctr">
              <a:lnSpc>
                <a:spcPct val="100000"/>
              </a:lnSpc>
              <a:spcBef>
                <a:spcPts val="0"/>
              </a:spcBef>
              <a:spcAft>
                <a:spcPts val="0"/>
              </a:spcAft>
              <a:buClr>
                <a:schemeClr val="lt1"/>
              </a:buClr>
              <a:buSzPts val="5800"/>
              <a:buNone/>
              <a:defRPr sz="5800">
                <a:solidFill>
                  <a:schemeClr val="lt1"/>
                </a:solidFill>
              </a:defRPr>
            </a:lvl7pPr>
            <a:lvl8pPr lvl="7" algn="ctr">
              <a:lnSpc>
                <a:spcPct val="100000"/>
              </a:lnSpc>
              <a:spcBef>
                <a:spcPts val="0"/>
              </a:spcBef>
              <a:spcAft>
                <a:spcPts val="0"/>
              </a:spcAft>
              <a:buClr>
                <a:schemeClr val="lt1"/>
              </a:buClr>
              <a:buSzPts val="5800"/>
              <a:buNone/>
              <a:defRPr sz="5800">
                <a:solidFill>
                  <a:schemeClr val="lt1"/>
                </a:solidFill>
              </a:defRPr>
            </a:lvl8pPr>
            <a:lvl9pPr lvl="8" algn="ctr">
              <a:lnSpc>
                <a:spcPct val="100000"/>
              </a:lnSpc>
              <a:spcBef>
                <a:spcPts val="0"/>
              </a:spcBef>
              <a:spcAft>
                <a:spcPts val="0"/>
              </a:spcAft>
              <a:buClr>
                <a:schemeClr val="lt1"/>
              </a:buClr>
              <a:buSzPts val="5800"/>
              <a:buNone/>
              <a:defRPr sz="5800">
                <a:solidFill>
                  <a:schemeClr val="lt1"/>
                </a:solidFill>
              </a:defRPr>
            </a:lvl9pPr>
          </a:lstStyle>
          <a:p/>
        </p:txBody>
      </p:sp>
      <p:sp>
        <p:nvSpPr>
          <p:cNvPr id="10" name="Google Shape;10;p36"/>
          <p:cNvSpPr txBox="1"/>
          <p:nvPr>
            <p:ph idx="1" type="subTitle"/>
          </p:nvPr>
        </p:nvSpPr>
        <p:spPr>
          <a:xfrm>
            <a:off x="2237700" y="2477975"/>
            <a:ext cx="4821000" cy="24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 name="Google Shape;11;p36"/>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1">
  <p:cSld name="Title design 1 1">
    <p:bg>
      <p:bgPr>
        <a:solidFill>
          <a:srgbClr val="FFFFFF"/>
        </a:solidFill>
      </p:bgPr>
    </p:bg>
    <p:spTree>
      <p:nvGrpSpPr>
        <p:cNvPr id="61" name="Shape 61"/>
        <p:cNvGrpSpPr/>
        <p:nvPr/>
      </p:nvGrpSpPr>
      <p:grpSpPr>
        <a:xfrm>
          <a:off x="0" y="0"/>
          <a:ext cx="0" cy="0"/>
          <a:chOff x="0" y="0"/>
          <a:chExt cx="0" cy="0"/>
        </a:xfrm>
      </p:grpSpPr>
      <p:sp>
        <p:nvSpPr>
          <p:cNvPr id="62" name="Google Shape;62;p45"/>
          <p:cNvSpPr/>
          <p:nvPr/>
        </p:nvSpPr>
        <p:spPr>
          <a:xfrm>
            <a:off x="406950" y="352207"/>
            <a:ext cx="8330100" cy="4311084"/>
          </a:xfrm>
          <a:prstGeom prst="rect">
            <a:avLst/>
          </a:prstGeom>
          <a:noFill/>
          <a:ln cap="flat" cmpd="sng" w="38100">
            <a:solidFill>
              <a:schemeClr val="accent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3" name="Google Shape;63;p45"/>
          <p:cNvSpPr txBox="1"/>
          <p:nvPr>
            <p:ph type="title"/>
          </p:nvPr>
        </p:nvSpPr>
        <p:spPr>
          <a:xfrm>
            <a:off x="0" y="216230"/>
            <a:ext cx="9144000" cy="913809"/>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4400"/>
              <a:buNone/>
              <a:defRPr b="1" sz="2200"/>
            </a:lvl1pPr>
            <a:lvl2pPr lvl="1" algn="ctr">
              <a:lnSpc>
                <a:spcPct val="100000"/>
              </a:lnSpc>
              <a:spcBef>
                <a:spcPts val="0"/>
              </a:spcBef>
              <a:spcAft>
                <a:spcPts val="0"/>
              </a:spcAft>
              <a:buSzPts val="4800"/>
              <a:buFont typeface="Bodoni"/>
              <a:buNone/>
              <a:defRPr b="1">
                <a:latin typeface="Bodoni"/>
                <a:ea typeface="Bodoni"/>
                <a:cs typeface="Bodoni"/>
                <a:sym typeface="Bodoni"/>
              </a:defRPr>
            </a:lvl2pPr>
            <a:lvl3pPr lvl="2" algn="ctr">
              <a:lnSpc>
                <a:spcPct val="100000"/>
              </a:lnSpc>
              <a:spcBef>
                <a:spcPts val="0"/>
              </a:spcBef>
              <a:spcAft>
                <a:spcPts val="0"/>
              </a:spcAft>
              <a:buSzPts val="4800"/>
              <a:buFont typeface="Bodoni"/>
              <a:buNone/>
              <a:defRPr b="1">
                <a:latin typeface="Bodoni"/>
                <a:ea typeface="Bodoni"/>
                <a:cs typeface="Bodoni"/>
                <a:sym typeface="Bodoni"/>
              </a:defRPr>
            </a:lvl3pPr>
            <a:lvl4pPr lvl="3" algn="ctr">
              <a:lnSpc>
                <a:spcPct val="100000"/>
              </a:lnSpc>
              <a:spcBef>
                <a:spcPts val="0"/>
              </a:spcBef>
              <a:spcAft>
                <a:spcPts val="0"/>
              </a:spcAft>
              <a:buSzPts val="4800"/>
              <a:buFont typeface="Bodoni"/>
              <a:buNone/>
              <a:defRPr b="1">
                <a:latin typeface="Bodoni"/>
                <a:ea typeface="Bodoni"/>
                <a:cs typeface="Bodoni"/>
                <a:sym typeface="Bodoni"/>
              </a:defRPr>
            </a:lvl4pPr>
            <a:lvl5pPr lvl="4" algn="ctr">
              <a:lnSpc>
                <a:spcPct val="100000"/>
              </a:lnSpc>
              <a:spcBef>
                <a:spcPts val="0"/>
              </a:spcBef>
              <a:spcAft>
                <a:spcPts val="0"/>
              </a:spcAft>
              <a:buSzPts val="4800"/>
              <a:buFont typeface="Bodoni"/>
              <a:buNone/>
              <a:defRPr b="1">
                <a:latin typeface="Bodoni"/>
                <a:ea typeface="Bodoni"/>
                <a:cs typeface="Bodoni"/>
                <a:sym typeface="Bodoni"/>
              </a:defRPr>
            </a:lvl5pPr>
            <a:lvl6pPr lvl="5" algn="ctr">
              <a:lnSpc>
                <a:spcPct val="100000"/>
              </a:lnSpc>
              <a:spcBef>
                <a:spcPts val="0"/>
              </a:spcBef>
              <a:spcAft>
                <a:spcPts val="0"/>
              </a:spcAft>
              <a:buSzPts val="4800"/>
              <a:buFont typeface="Bodoni"/>
              <a:buNone/>
              <a:defRPr b="1">
                <a:latin typeface="Bodoni"/>
                <a:ea typeface="Bodoni"/>
                <a:cs typeface="Bodoni"/>
                <a:sym typeface="Bodoni"/>
              </a:defRPr>
            </a:lvl6pPr>
            <a:lvl7pPr lvl="6" algn="ctr">
              <a:lnSpc>
                <a:spcPct val="100000"/>
              </a:lnSpc>
              <a:spcBef>
                <a:spcPts val="0"/>
              </a:spcBef>
              <a:spcAft>
                <a:spcPts val="0"/>
              </a:spcAft>
              <a:buSzPts val="4800"/>
              <a:buFont typeface="Bodoni"/>
              <a:buNone/>
              <a:defRPr b="1">
                <a:latin typeface="Bodoni"/>
                <a:ea typeface="Bodoni"/>
                <a:cs typeface="Bodoni"/>
                <a:sym typeface="Bodoni"/>
              </a:defRPr>
            </a:lvl7pPr>
            <a:lvl8pPr lvl="7" algn="ctr">
              <a:lnSpc>
                <a:spcPct val="100000"/>
              </a:lnSpc>
              <a:spcBef>
                <a:spcPts val="0"/>
              </a:spcBef>
              <a:spcAft>
                <a:spcPts val="0"/>
              </a:spcAft>
              <a:buSzPts val="4800"/>
              <a:buFont typeface="Bodoni"/>
              <a:buNone/>
              <a:defRPr b="1">
                <a:latin typeface="Bodoni"/>
                <a:ea typeface="Bodoni"/>
                <a:cs typeface="Bodoni"/>
                <a:sym typeface="Bodoni"/>
              </a:defRPr>
            </a:lvl8pPr>
            <a:lvl9pPr lvl="8" algn="ctr">
              <a:lnSpc>
                <a:spcPct val="100000"/>
              </a:lnSpc>
              <a:spcBef>
                <a:spcPts val="0"/>
              </a:spcBef>
              <a:spcAft>
                <a:spcPts val="0"/>
              </a:spcAft>
              <a:buSzPts val="4800"/>
              <a:buFont typeface="Bodoni"/>
              <a:buNone/>
              <a:defRPr b="1">
                <a:latin typeface="Bodoni"/>
                <a:ea typeface="Bodoni"/>
                <a:cs typeface="Bodoni"/>
                <a:sym typeface="Bodoni"/>
              </a:defRPr>
            </a:lvl9pPr>
          </a:lstStyle>
          <a:p/>
        </p:txBody>
      </p:sp>
      <p:sp>
        <p:nvSpPr>
          <p:cNvPr id="64" name="Google Shape;64;p45"/>
          <p:cNvSpPr txBox="1"/>
          <p:nvPr>
            <p:ph idx="12" type="sldNum"/>
          </p:nvPr>
        </p:nvSpPr>
        <p:spPr>
          <a:xfrm>
            <a:off x="8548658" y="4663313"/>
            <a:ext cx="548700" cy="393539"/>
          </a:xfrm>
          <a:prstGeom prst="rect">
            <a:avLst/>
          </a:prstGeom>
          <a:noFill/>
          <a:ln>
            <a:noFill/>
          </a:ln>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AR"/>
              <a:t>‹#›</a:t>
            </a:fld>
            <a:endParaRPr/>
          </a:p>
        </p:txBody>
      </p:sp>
      <p:sp>
        <p:nvSpPr>
          <p:cNvPr id="65" name="Google Shape;65;p45"/>
          <p:cNvSpPr/>
          <p:nvPr/>
        </p:nvSpPr>
        <p:spPr>
          <a:xfrm>
            <a:off x="7335613" y="4432666"/>
            <a:ext cx="1213050" cy="466578"/>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66" name="Google Shape;66;p45"/>
          <p:cNvPicPr preferRelativeResize="0"/>
          <p:nvPr/>
        </p:nvPicPr>
        <p:blipFill rotWithShape="1">
          <a:blip r:embed="rId2">
            <a:alphaModFix/>
          </a:blip>
          <a:srcRect b="0" l="0" r="0" t="0"/>
          <a:stretch/>
        </p:blipFill>
        <p:spPr>
          <a:xfrm>
            <a:off x="7362356" y="4469185"/>
            <a:ext cx="1185745" cy="39353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dk1"/>
        </a:solidFill>
      </p:bgPr>
    </p:bg>
    <p:spTree>
      <p:nvGrpSpPr>
        <p:cNvPr id="12" name="Shape 12"/>
        <p:cNvGrpSpPr/>
        <p:nvPr/>
      </p:nvGrpSpPr>
      <p:grpSpPr>
        <a:xfrm>
          <a:off x="0" y="0"/>
          <a:ext cx="0" cy="0"/>
          <a:chOff x="0" y="0"/>
          <a:chExt cx="0" cy="0"/>
        </a:xfrm>
      </p:grpSpPr>
      <p:sp>
        <p:nvSpPr>
          <p:cNvPr id="13" name="Google Shape;13;p37"/>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4" name="Google Shape;14;p37"/>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 name="Google Shape;15;p37"/>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6" name="Google Shape;16;p37"/>
          <p:cNvSpPr txBox="1"/>
          <p:nvPr>
            <p:ph idx="4" type="title"/>
          </p:nvPr>
        </p:nvSpPr>
        <p:spPr>
          <a:xfrm>
            <a:off x="4936350" y="3944025"/>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 name="Google Shape;17;p37"/>
          <p:cNvSpPr txBox="1"/>
          <p:nvPr>
            <p:ph idx="5" type="title"/>
          </p:nvPr>
        </p:nvSpPr>
        <p:spPr>
          <a:xfrm>
            <a:off x="4936350" y="135975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 name="Google Shape;18;p37"/>
          <p:cNvSpPr txBox="1"/>
          <p:nvPr>
            <p:ph idx="6" type="title"/>
          </p:nvPr>
        </p:nvSpPr>
        <p:spPr>
          <a:xfrm>
            <a:off x="4936350" y="307610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9" name="Google Shape;19;p37"/>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0" name="Google Shape;20;p37"/>
          <p:cNvSpPr txBox="1"/>
          <p:nvPr>
            <p:ph idx="8" type="title"/>
          </p:nvPr>
        </p:nvSpPr>
        <p:spPr>
          <a:xfrm>
            <a:off x="4327946" y="3944023"/>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1" name="Google Shape;21;p37"/>
          <p:cNvSpPr txBox="1"/>
          <p:nvPr>
            <p:ph idx="1" type="subTitle"/>
          </p:nvPr>
        </p:nvSpPr>
        <p:spPr>
          <a:xfrm>
            <a:off x="4936350" y="1759120"/>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2" name="Google Shape;22;p37"/>
          <p:cNvSpPr txBox="1"/>
          <p:nvPr>
            <p:ph idx="9" type="subTitle"/>
          </p:nvPr>
        </p:nvSpPr>
        <p:spPr>
          <a:xfrm>
            <a:off x="4936350" y="3475470"/>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3" name="Google Shape;23;p37"/>
          <p:cNvSpPr txBox="1"/>
          <p:nvPr>
            <p:ph idx="13" type="subTitle"/>
          </p:nvPr>
        </p:nvSpPr>
        <p:spPr>
          <a:xfrm>
            <a:off x="4936350" y="2545123"/>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7"/>
          <p:cNvSpPr txBox="1"/>
          <p:nvPr>
            <p:ph idx="14" type="subTitle"/>
          </p:nvPr>
        </p:nvSpPr>
        <p:spPr>
          <a:xfrm>
            <a:off x="5007848" y="4290173"/>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5" name="Google Shape;25;p37"/>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26" name="Google Shape;26;p37"/>
          <p:cNvSpPr/>
          <p:nvPr/>
        </p:nvSpPr>
        <p:spPr>
          <a:xfrm>
            <a:off x="0" y="0"/>
            <a:ext cx="245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8"/>
          <p:cNvSpPr/>
          <p:nvPr/>
        </p:nvSpPr>
        <p:spPr>
          <a:xfrm>
            <a:off x="458170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8"/>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3600"/>
              <a:buNone/>
              <a:defRPr sz="3600">
                <a:solidFill>
                  <a:schemeClr val="lt1"/>
                </a:solidFill>
              </a:defRPr>
            </a:lvl2pPr>
            <a:lvl3pPr lvl="2" algn="r">
              <a:lnSpc>
                <a:spcPct val="100000"/>
              </a:lnSpc>
              <a:spcBef>
                <a:spcPts val="0"/>
              </a:spcBef>
              <a:spcAft>
                <a:spcPts val="0"/>
              </a:spcAft>
              <a:buClr>
                <a:schemeClr val="lt1"/>
              </a:buClr>
              <a:buSzPts val="3600"/>
              <a:buNone/>
              <a:defRPr sz="3600">
                <a:solidFill>
                  <a:schemeClr val="lt1"/>
                </a:solidFill>
              </a:defRPr>
            </a:lvl3pPr>
            <a:lvl4pPr lvl="3" algn="r">
              <a:lnSpc>
                <a:spcPct val="100000"/>
              </a:lnSpc>
              <a:spcBef>
                <a:spcPts val="0"/>
              </a:spcBef>
              <a:spcAft>
                <a:spcPts val="0"/>
              </a:spcAft>
              <a:buClr>
                <a:schemeClr val="lt1"/>
              </a:buClr>
              <a:buSzPts val="3600"/>
              <a:buNone/>
              <a:defRPr sz="3600">
                <a:solidFill>
                  <a:schemeClr val="lt1"/>
                </a:solidFill>
              </a:defRPr>
            </a:lvl4pPr>
            <a:lvl5pPr lvl="4" algn="r">
              <a:lnSpc>
                <a:spcPct val="100000"/>
              </a:lnSpc>
              <a:spcBef>
                <a:spcPts val="0"/>
              </a:spcBef>
              <a:spcAft>
                <a:spcPts val="0"/>
              </a:spcAft>
              <a:buClr>
                <a:schemeClr val="lt1"/>
              </a:buClr>
              <a:buSzPts val="3600"/>
              <a:buNone/>
              <a:defRPr sz="3600">
                <a:solidFill>
                  <a:schemeClr val="lt1"/>
                </a:solidFill>
              </a:defRPr>
            </a:lvl5pPr>
            <a:lvl6pPr lvl="5" algn="r">
              <a:lnSpc>
                <a:spcPct val="100000"/>
              </a:lnSpc>
              <a:spcBef>
                <a:spcPts val="0"/>
              </a:spcBef>
              <a:spcAft>
                <a:spcPts val="0"/>
              </a:spcAft>
              <a:buClr>
                <a:schemeClr val="lt1"/>
              </a:buClr>
              <a:buSzPts val="3600"/>
              <a:buNone/>
              <a:defRPr sz="3600">
                <a:solidFill>
                  <a:schemeClr val="lt1"/>
                </a:solidFill>
              </a:defRPr>
            </a:lvl6pPr>
            <a:lvl7pPr lvl="6" algn="r">
              <a:lnSpc>
                <a:spcPct val="100000"/>
              </a:lnSpc>
              <a:spcBef>
                <a:spcPts val="0"/>
              </a:spcBef>
              <a:spcAft>
                <a:spcPts val="0"/>
              </a:spcAft>
              <a:buClr>
                <a:schemeClr val="lt1"/>
              </a:buClr>
              <a:buSzPts val="3600"/>
              <a:buNone/>
              <a:defRPr sz="3600">
                <a:solidFill>
                  <a:schemeClr val="lt1"/>
                </a:solidFill>
              </a:defRPr>
            </a:lvl7pPr>
            <a:lvl8pPr lvl="7" algn="r">
              <a:lnSpc>
                <a:spcPct val="100000"/>
              </a:lnSpc>
              <a:spcBef>
                <a:spcPts val="0"/>
              </a:spcBef>
              <a:spcAft>
                <a:spcPts val="0"/>
              </a:spcAft>
              <a:buClr>
                <a:schemeClr val="lt1"/>
              </a:buClr>
              <a:buSzPts val="3600"/>
              <a:buNone/>
              <a:defRPr sz="3600">
                <a:solidFill>
                  <a:schemeClr val="lt1"/>
                </a:solidFill>
              </a:defRPr>
            </a:lvl8pPr>
            <a:lvl9pPr lvl="8" algn="r">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8"/>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7000"/>
              <a:buNone/>
              <a:defRPr sz="7000">
                <a:solidFill>
                  <a:schemeClr val="lt1"/>
                </a:solidFill>
              </a:defRPr>
            </a:lvl1pPr>
            <a:lvl2pPr lvl="1" algn="r">
              <a:lnSpc>
                <a:spcPct val="100000"/>
              </a:lnSpc>
              <a:spcBef>
                <a:spcPts val="0"/>
              </a:spcBef>
              <a:spcAft>
                <a:spcPts val="0"/>
              </a:spcAft>
              <a:buClr>
                <a:schemeClr val="lt1"/>
              </a:buClr>
              <a:buSzPts val="7000"/>
              <a:buNone/>
              <a:defRPr sz="7000">
                <a:solidFill>
                  <a:schemeClr val="lt1"/>
                </a:solidFill>
              </a:defRPr>
            </a:lvl2pPr>
            <a:lvl3pPr lvl="2" algn="r">
              <a:lnSpc>
                <a:spcPct val="100000"/>
              </a:lnSpc>
              <a:spcBef>
                <a:spcPts val="0"/>
              </a:spcBef>
              <a:spcAft>
                <a:spcPts val="0"/>
              </a:spcAft>
              <a:buClr>
                <a:schemeClr val="lt1"/>
              </a:buClr>
              <a:buSzPts val="7000"/>
              <a:buNone/>
              <a:defRPr sz="7000">
                <a:solidFill>
                  <a:schemeClr val="lt1"/>
                </a:solidFill>
              </a:defRPr>
            </a:lvl3pPr>
            <a:lvl4pPr lvl="3" algn="r">
              <a:lnSpc>
                <a:spcPct val="100000"/>
              </a:lnSpc>
              <a:spcBef>
                <a:spcPts val="0"/>
              </a:spcBef>
              <a:spcAft>
                <a:spcPts val="0"/>
              </a:spcAft>
              <a:buClr>
                <a:schemeClr val="lt1"/>
              </a:buClr>
              <a:buSzPts val="7000"/>
              <a:buNone/>
              <a:defRPr sz="7000">
                <a:solidFill>
                  <a:schemeClr val="lt1"/>
                </a:solidFill>
              </a:defRPr>
            </a:lvl4pPr>
            <a:lvl5pPr lvl="4" algn="r">
              <a:lnSpc>
                <a:spcPct val="100000"/>
              </a:lnSpc>
              <a:spcBef>
                <a:spcPts val="0"/>
              </a:spcBef>
              <a:spcAft>
                <a:spcPts val="0"/>
              </a:spcAft>
              <a:buClr>
                <a:schemeClr val="lt1"/>
              </a:buClr>
              <a:buSzPts val="7000"/>
              <a:buNone/>
              <a:defRPr sz="7000">
                <a:solidFill>
                  <a:schemeClr val="lt1"/>
                </a:solidFill>
              </a:defRPr>
            </a:lvl5pPr>
            <a:lvl6pPr lvl="5" algn="r">
              <a:lnSpc>
                <a:spcPct val="100000"/>
              </a:lnSpc>
              <a:spcBef>
                <a:spcPts val="0"/>
              </a:spcBef>
              <a:spcAft>
                <a:spcPts val="0"/>
              </a:spcAft>
              <a:buClr>
                <a:schemeClr val="lt1"/>
              </a:buClr>
              <a:buSzPts val="7000"/>
              <a:buNone/>
              <a:defRPr sz="7000">
                <a:solidFill>
                  <a:schemeClr val="lt1"/>
                </a:solidFill>
              </a:defRPr>
            </a:lvl6pPr>
            <a:lvl7pPr lvl="6" algn="r">
              <a:lnSpc>
                <a:spcPct val="100000"/>
              </a:lnSpc>
              <a:spcBef>
                <a:spcPts val="0"/>
              </a:spcBef>
              <a:spcAft>
                <a:spcPts val="0"/>
              </a:spcAft>
              <a:buClr>
                <a:schemeClr val="lt1"/>
              </a:buClr>
              <a:buSzPts val="7000"/>
              <a:buNone/>
              <a:defRPr sz="7000">
                <a:solidFill>
                  <a:schemeClr val="lt1"/>
                </a:solidFill>
              </a:defRPr>
            </a:lvl7pPr>
            <a:lvl8pPr lvl="7" algn="r">
              <a:lnSpc>
                <a:spcPct val="100000"/>
              </a:lnSpc>
              <a:spcBef>
                <a:spcPts val="0"/>
              </a:spcBef>
              <a:spcAft>
                <a:spcPts val="0"/>
              </a:spcAft>
              <a:buClr>
                <a:schemeClr val="lt1"/>
              </a:buClr>
              <a:buSzPts val="7000"/>
              <a:buNone/>
              <a:defRPr sz="7000">
                <a:solidFill>
                  <a:schemeClr val="lt1"/>
                </a:solidFill>
              </a:defRPr>
            </a:lvl8pPr>
            <a:lvl9pPr lvl="8" algn="r">
              <a:lnSpc>
                <a:spcPct val="100000"/>
              </a:lnSpc>
              <a:spcBef>
                <a:spcPts val="0"/>
              </a:spcBef>
              <a:spcAft>
                <a:spcPts val="0"/>
              </a:spcAft>
              <a:buClr>
                <a:schemeClr val="lt1"/>
              </a:buClr>
              <a:buSzPts val="7000"/>
              <a:buNone/>
              <a:defRPr sz="7000">
                <a:solidFill>
                  <a:schemeClr val="lt1"/>
                </a:solidFill>
              </a:defRPr>
            </a:lvl9pPr>
          </a:lstStyle>
          <a:p/>
        </p:txBody>
      </p:sp>
      <p:sp>
        <p:nvSpPr>
          <p:cNvPr id="31" name="Google Shape;31;p38"/>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2" name="Shape 32"/>
        <p:cNvGrpSpPr/>
        <p:nvPr/>
      </p:nvGrpSpPr>
      <p:grpSpPr>
        <a:xfrm>
          <a:off x="0" y="0"/>
          <a:ext cx="0" cy="0"/>
          <a:chOff x="0" y="0"/>
          <a:chExt cx="0" cy="0"/>
        </a:xfrm>
      </p:grpSpPr>
      <p:sp>
        <p:nvSpPr>
          <p:cNvPr id="33" name="Google Shape;33;p39"/>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4" name="Google Shape;34;p39"/>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 name="Google Shape;35;p3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6" name="Google Shape;36;p3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7" name="Google Shape;37;p3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0"/>
          <p:cNvSpPr txBox="1"/>
          <p:nvPr>
            <p:ph idx="1" type="body"/>
          </p:nvPr>
        </p:nvSpPr>
        <p:spPr>
          <a:xfrm>
            <a:off x="713225" y="1119875"/>
            <a:ext cx="6215100" cy="3867900"/>
          </a:xfrm>
          <a:prstGeom prst="rect">
            <a:avLst/>
          </a:prstGeom>
          <a:noFill/>
          <a:ln>
            <a:noFill/>
          </a:ln>
        </p:spPr>
        <p:txBody>
          <a:bodyPr anchorCtr="0" anchor="t" bIns="91425" lIns="91425" spcFirstLastPara="1" rIns="91425" wrap="square" tIns="91425">
            <a:noAutofit/>
          </a:bodyPr>
          <a:lstStyle>
            <a:lvl1pPr indent="-349250" lvl="0" marL="457200" algn="l">
              <a:lnSpc>
                <a:spcPct val="100000"/>
              </a:lnSpc>
              <a:spcBef>
                <a:spcPts val="0"/>
              </a:spcBef>
              <a:spcAft>
                <a:spcPts val="0"/>
              </a:spcAft>
              <a:buClr>
                <a:schemeClr val="dk1"/>
              </a:buClr>
              <a:buSzPts val="1900"/>
              <a:buFont typeface="Barlow"/>
              <a:buAutoNum type="arabicPeriod"/>
              <a:defRPr sz="1200">
                <a:solidFill>
                  <a:schemeClr val="dk1"/>
                </a:solidFill>
              </a:defRPr>
            </a:lvl1pPr>
            <a:lvl2pPr indent="-317500" lvl="1" marL="914400" algn="l">
              <a:lnSpc>
                <a:spcPct val="100000"/>
              </a:lnSpc>
              <a:spcBef>
                <a:spcPts val="1600"/>
              </a:spcBef>
              <a:spcAft>
                <a:spcPts val="0"/>
              </a:spcAft>
              <a:buClr>
                <a:schemeClr val="dk1"/>
              </a:buClr>
              <a:buSzPts val="1400"/>
              <a:buChar char="○"/>
              <a:defRPr sz="1200">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40"/>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1" name="Shape 41"/>
        <p:cNvGrpSpPr/>
        <p:nvPr/>
      </p:nvGrpSpPr>
      <p:grpSpPr>
        <a:xfrm>
          <a:off x="0" y="0"/>
          <a:ext cx="0" cy="0"/>
          <a:chOff x="0" y="0"/>
          <a:chExt cx="0" cy="0"/>
        </a:xfrm>
      </p:grpSpPr>
      <p:sp>
        <p:nvSpPr>
          <p:cNvPr id="42" name="Google Shape;42;p41"/>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 name="Google Shape;43;p4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 name="Google Shape;44;p4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 name="Google Shape;45;p4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5">
    <p:spTree>
      <p:nvGrpSpPr>
        <p:cNvPr id="47" name="Shape 47"/>
        <p:cNvGrpSpPr/>
        <p:nvPr/>
      </p:nvGrpSpPr>
      <p:grpSpPr>
        <a:xfrm>
          <a:off x="0" y="0"/>
          <a:ext cx="0" cy="0"/>
          <a:chOff x="0" y="0"/>
          <a:chExt cx="0" cy="0"/>
        </a:xfrm>
      </p:grpSpPr>
      <p:sp>
        <p:nvSpPr>
          <p:cNvPr id="48" name="Google Shape;48;p43"/>
          <p:cNvSpPr/>
          <p:nvPr/>
        </p:nvSpPr>
        <p:spPr>
          <a:xfrm>
            <a:off x="32770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3"/>
          <p:cNvSpPr/>
          <p:nvPr/>
        </p:nvSpPr>
        <p:spPr>
          <a:xfrm>
            <a:off x="59526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3"/>
          <p:cNvSpPr/>
          <p:nvPr/>
        </p:nvSpPr>
        <p:spPr>
          <a:xfrm>
            <a:off x="57960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3"/>
          <p:cNvSpPr txBox="1"/>
          <p:nvPr>
            <p:ph type="title"/>
          </p:nvPr>
        </p:nvSpPr>
        <p:spPr>
          <a:xfrm>
            <a:off x="655750"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52" name="Google Shape;52;p43"/>
          <p:cNvSpPr txBox="1"/>
          <p:nvPr>
            <p:ph idx="1" type="subTitle"/>
          </p:nvPr>
        </p:nvSpPr>
        <p:spPr>
          <a:xfrm>
            <a:off x="867550"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53" name="Google Shape;53;p43"/>
          <p:cNvSpPr txBox="1"/>
          <p:nvPr>
            <p:ph idx="2" type="title"/>
          </p:nvPr>
        </p:nvSpPr>
        <p:spPr>
          <a:xfrm>
            <a:off x="5893309"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54" name="Google Shape;54;p43"/>
          <p:cNvSpPr txBox="1"/>
          <p:nvPr>
            <p:ph idx="3" type="subTitle"/>
          </p:nvPr>
        </p:nvSpPr>
        <p:spPr>
          <a:xfrm>
            <a:off x="6105107"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55" name="Google Shape;55;p43"/>
          <p:cNvSpPr txBox="1"/>
          <p:nvPr>
            <p:ph idx="4" type="title"/>
          </p:nvPr>
        </p:nvSpPr>
        <p:spPr>
          <a:xfrm>
            <a:off x="3277050"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56" name="Google Shape;56;p43"/>
          <p:cNvSpPr txBox="1"/>
          <p:nvPr>
            <p:ph idx="5" type="subTitle"/>
          </p:nvPr>
        </p:nvSpPr>
        <p:spPr>
          <a:xfrm>
            <a:off x="3488850"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57" name="Google Shape;57;p43"/>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9">
    <p:spTree>
      <p:nvGrpSpPr>
        <p:cNvPr id="58" name="Shape 58"/>
        <p:cNvGrpSpPr/>
        <p:nvPr/>
      </p:nvGrpSpPr>
      <p:grpSpPr>
        <a:xfrm>
          <a:off x="0" y="0"/>
          <a:ext cx="0" cy="0"/>
          <a:chOff x="0" y="0"/>
          <a:chExt cx="0" cy="0"/>
        </a:xfrm>
      </p:grpSpPr>
      <p:sp>
        <p:nvSpPr>
          <p:cNvPr id="59" name="Google Shape;59;p44"/>
          <p:cNvSpPr txBox="1"/>
          <p:nvPr>
            <p:ph idx="1" type="body"/>
          </p:nvPr>
        </p:nvSpPr>
        <p:spPr>
          <a:xfrm>
            <a:off x="713225" y="1348475"/>
            <a:ext cx="5768100" cy="3255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indent="-317500" lvl="1" marL="914400" algn="l">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60" name="Google Shape;60;p4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Montserrat ExtraLight"/>
              <a:buNone/>
              <a:defRPr b="0" i="0" sz="2700" u="none" cap="none" strike="noStrike">
                <a:solidFill>
                  <a:schemeClr val="hlink"/>
                </a:solidFill>
                <a:latin typeface="Montserrat ExtraLight"/>
                <a:ea typeface="Montserrat ExtraLight"/>
                <a:cs typeface="Montserrat ExtraLight"/>
                <a:sym typeface="Montserrat ExtraLight"/>
              </a:defRPr>
            </a:lvl1pPr>
            <a:lvl2pPr lvl="1"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2pPr>
            <a:lvl3pPr lvl="2"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3pPr>
            <a:lvl4pPr lvl="3"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4pPr>
            <a:lvl5pPr lvl="4"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5pPr>
            <a:lvl6pPr lvl="5"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6pPr>
            <a:lvl7pPr lvl="6"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7pPr>
            <a:lvl8pPr lvl="7"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8pPr>
            <a:lvl9pPr lvl="8"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9pPr>
          </a:lstStyle>
          <a:p/>
        </p:txBody>
      </p:sp>
      <p:sp>
        <p:nvSpPr>
          <p:cNvPr id="7" name="Google Shape;7;p35"/>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hlink"/>
              </a:buClr>
              <a:buSzPts val="1800"/>
              <a:buFont typeface="Abel"/>
              <a:buChar char="●"/>
              <a:defRPr b="0" i="0" sz="1800" u="none" cap="none" strike="noStrike">
                <a:solidFill>
                  <a:schemeClr val="hlink"/>
                </a:solidFill>
                <a:latin typeface="Abel"/>
                <a:ea typeface="Abel"/>
                <a:cs typeface="Abel"/>
                <a:sym typeface="Abel"/>
              </a:defRPr>
            </a:lvl1pPr>
            <a:lvl2pPr indent="-317500" lvl="1" marL="914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2pPr>
            <a:lvl3pPr indent="-317500" lvl="2" marL="1371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3pPr>
            <a:lvl4pPr indent="-317500" lvl="3" marL="18288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4pPr>
            <a:lvl5pPr indent="-317500" lvl="4" marL="22860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5pPr>
            <a:lvl6pPr indent="-317500" lvl="5" marL="27432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6pPr>
            <a:lvl7pPr indent="-317500" lvl="6" marL="3200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7pPr>
            <a:lvl8pPr indent="-317500" lvl="7" marL="3657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8pPr>
            <a:lvl9pPr indent="-317500" lvl="8" marL="4114800" marR="0" rtl="0" algn="l">
              <a:lnSpc>
                <a:spcPct val="115000"/>
              </a:lnSpc>
              <a:spcBef>
                <a:spcPts val="1600"/>
              </a:spcBef>
              <a:spcAft>
                <a:spcPts val="1600"/>
              </a:spcAft>
              <a:buClr>
                <a:schemeClr val="hlink"/>
              </a:buClr>
              <a:buSzPts val="1400"/>
              <a:buFont typeface="Abel"/>
              <a:buChar char="■"/>
              <a:defRPr b="0" i="0" sz="1400" u="none" cap="none" strike="noStrike">
                <a:solidFill>
                  <a:schemeClr val="hlink"/>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
          <p:cNvPicPr preferRelativeResize="0"/>
          <p:nvPr/>
        </p:nvPicPr>
        <p:blipFill rotWithShape="1">
          <a:blip r:embed="rId3">
            <a:alphaModFix/>
          </a:blip>
          <a:srcRect b="0" l="0" r="0" t="0"/>
          <a:stretch/>
        </p:blipFill>
        <p:spPr>
          <a:xfrm>
            <a:off x="4142478" y="487774"/>
            <a:ext cx="859033" cy="859026"/>
          </a:xfrm>
          <a:prstGeom prst="rect">
            <a:avLst/>
          </a:prstGeom>
          <a:noFill/>
          <a:ln>
            <a:noFill/>
          </a:ln>
        </p:spPr>
      </p:pic>
      <p:sp>
        <p:nvSpPr>
          <p:cNvPr id="72" name="Google Shape;72;p1"/>
          <p:cNvSpPr txBox="1"/>
          <p:nvPr/>
        </p:nvSpPr>
        <p:spPr>
          <a:xfrm>
            <a:off x="1484700" y="2248500"/>
            <a:ext cx="6174600" cy="187740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s-AR" sz="3000" u="none" cap="none" strike="noStrike">
                <a:solidFill>
                  <a:schemeClr val="accent6"/>
                </a:solidFill>
                <a:latin typeface="Montserrat"/>
                <a:ea typeface="Montserrat"/>
                <a:cs typeface="Montserrat"/>
                <a:sym typeface="Montserrat"/>
              </a:rPr>
              <a:t>Introducción a GCP y Cloud Computing</a:t>
            </a:r>
            <a:endParaRPr/>
          </a:p>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accent6"/>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000"/>
              <a:buFont typeface="Arial"/>
              <a:buNone/>
            </a:pPr>
            <a:r>
              <a:rPr b="0" i="0" lang="es-AR" sz="2000" u="none" cap="none" strike="noStrike">
                <a:solidFill>
                  <a:schemeClr val="accent6"/>
                </a:solidFill>
                <a:latin typeface="Montserrat"/>
                <a:ea typeface="Montserrat"/>
                <a:cs typeface="Montserrat"/>
                <a:sym typeface="Montserrat"/>
              </a:rPr>
              <a:t>Mg. Ing. Layla Scheli</a:t>
            </a:r>
            <a:endParaRPr b="0" i="0" sz="2000" u="none" cap="none" strike="noStrike">
              <a:solidFill>
                <a:schemeClr val="accent6"/>
              </a:solidFill>
              <a:latin typeface="Montserrat"/>
              <a:ea typeface="Montserrat"/>
              <a:cs typeface="Montserrat"/>
              <a:sym typeface="Montserrat"/>
            </a:endParaRPr>
          </a:p>
        </p:txBody>
      </p:sp>
      <p:sp>
        <p:nvSpPr>
          <p:cNvPr id="73" name="Google Shape;73;p1"/>
          <p:cNvSpPr txBox="1"/>
          <p:nvPr/>
        </p:nvSpPr>
        <p:spPr>
          <a:xfrm>
            <a:off x="2515800" y="1784100"/>
            <a:ext cx="4112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AR" sz="1400" u="none" cap="none" strike="noStrike">
                <a:solidFill>
                  <a:schemeClr val="lt1"/>
                </a:solidFill>
                <a:latin typeface="Roboto Mono"/>
                <a:ea typeface="Roboto Mono"/>
                <a:cs typeface="Roboto Mono"/>
                <a:sym typeface="Roboto Mono"/>
              </a:rPr>
              <a:t>Clase n° 2 </a:t>
            </a:r>
            <a:endParaRPr b="0" i="0" sz="1400" u="none" cap="none" strike="noStrike">
              <a:solidFill>
                <a:schemeClr val="lt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0"/>
          <p:cNvPicPr preferRelativeResize="0"/>
          <p:nvPr/>
        </p:nvPicPr>
        <p:blipFill rotWithShape="1">
          <a:blip r:embed="rId3">
            <a:alphaModFix/>
          </a:blip>
          <a:srcRect b="1934" l="10868" r="6040" t="4096"/>
          <a:stretch/>
        </p:blipFill>
        <p:spPr>
          <a:xfrm>
            <a:off x="161500" y="149075"/>
            <a:ext cx="4273825" cy="4832925"/>
          </a:xfrm>
          <a:prstGeom prst="rect">
            <a:avLst/>
          </a:prstGeom>
          <a:noFill/>
          <a:ln>
            <a:noFill/>
          </a:ln>
        </p:spPr>
      </p:pic>
      <p:sp>
        <p:nvSpPr>
          <p:cNvPr id="147" name="Google Shape;147;p10"/>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600"/>
              <a:buNone/>
            </a:pPr>
            <a:r>
              <a:rPr lang="es-AR">
                <a:latin typeface="Montserrat Light"/>
                <a:ea typeface="Montserrat Light"/>
                <a:cs typeface="Montserrat Light"/>
                <a:sym typeface="Montserrat Light"/>
              </a:rPr>
              <a:t>Intro a SQL</a:t>
            </a:r>
            <a:endParaRPr>
              <a:latin typeface="Montserrat Light"/>
              <a:ea typeface="Montserrat Light"/>
              <a:cs typeface="Montserrat Light"/>
              <a:sym typeface="Montserrat Light"/>
            </a:endParaRPr>
          </a:p>
        </p:txBody>
      </p:sp>
      <p:sp>
        <p:nvSpPr>
          <p:cNvPr id="148" name="Google Shape;148;p10"/>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s-AR"/>
              <a:t>02</a:t>
            </a:r>
            <a:endParaRPr/>
          </a:p>
        </p:txBody>
      </p:sp>
      <p:sp>
        <p:nvSpPr>
          <p:cNvPr id="149" name="Google Shape;149;p10"/>
          <p:cNvSpPr/>
          <p:nvPr/>
        </p:nvSpPr>
        <p:spPr>
          <a:xfrm>
            <a:off x="0" y="0"/>
            <a:ext cx="4572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1"/>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AR">
                <a:solidFill>
                  <a:srgbClr val="CEA6FF"/>
                </a:solidFill>
              </a:rPr>
              <a:t>SQL</a:t>
            </a:r>
            <a:endParaRPr/>
          </a:p>
        </p:txBody>
      </p:sp>
      <p:sp>
        <p:nvSpPr>
          <p:cNvPr id="155" name="Google Shape;155;p11"/>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11"/>
          <p:cNvPicPr preferRelativeResize="0"/>
          <p:nvPr/>
        </p:nvPicPr>
        <p:blipFill rotWithShape="1">
          <a:blip r:embed="rId3">
            <a:alphaModFix/>
          </a:blip>
          <a:srcRect b="0" l="0" r="0" t="0"/>
          <a:stretch/>
        </p:blipFill>
        <p:spPr>
          <a:xfrm>
            <a:off x="724700" y="1074543"/>
            <a:ext cx="7066625" cy="375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2"/>
          <p:cNvSpPr txBox="1"/>
          <p:nvPr/>
        </p:nvSpPr>
        <p:spPr>
          <a:xfrm>
            <a:off x="2169507" y="263977"/>
            <a:ext cx="7832543"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0" i="0" lang="es-AR" sz="2600" u="none" cap="none" strike="noStrike">
                <a:solidFill>
                  <a:srgbClr val="CEA6FF"/>
                </a:solidFill>
                <a:latin typeface="Montserrat"/>
                <a:ea typeface="Montserrat"/>
                <a:cs typeface="Montserrat"/>
                <a:sym typeface="Montserrat"/>
              </a:rPr>
              <a:t>Sentencias y Estructuras</a:t>
            </a:r>
            <a:endParaRPr b="0" i="0" sz="2600" u="none" cap="none" strike="noStrike">
              <a:solidFill>
                <a:srgbClr val="CEA6FF"/>
              </a:solidFill>
              <a:latin typeface="Montserrat"/>
              <a:ea typeface="Montserrat"/>
              <a:cs typeface="Montserrat"/>
              <a:sym typeface="Montserrat"/>
            </a:endParaRPr>
          </a:p>
        </p:txBody>
      </p:sp>
      <p:sp>
        <p:nvSpPr>
          <p:cNvPr id="162" name="Google Shape;162;p12"/>
          <p:cNvSpPr txBox="1"/>
          <p:nvPr/>
        </p:nvSpPr>
        <p:spPr>
          <a:xfrm>
            <a:off x="366831" y="1943412"/>
            <a:ext cx="8115822" cy="2093204"/>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rPr b="0" i="0" lang="es-AR" sz="1600" u="none" cap="none" strike="noStrike">
                <a:solidFill>
                  <a:srgbClr val="000000"/>
                </a:solidFill>
                <a:latin typeface="Twentieth Century"/>
                <a:ea typeface="Twentieth Century"/>
                <a:cs typeface="Twentieth Century"/>
                <a:sym typeface="Twentieth Century"/>
              </a:rPr>
              <a:t>Existen múltiples sentencias en SQL que podemos utilizar para manipular nuestros datos, las más importantes son:</a:t>
            </a:r>
            <a:endParaRPr/>
          </a:p>
          <a:p>
            <a:pPr indent="0" lvl="0" marL="0" marR="0" rtl="0" algn="ctr">
              <a:lnSpc>
                <a:spcPct val="150000"/>
              </a:lnSpc>
              <a:spcBef>
                <a:spcPts val="0"/>
              </a:spcBef>
              <a:spcAft>
                <a:spcPts val="0"/>
              </a:spcAft>
              <a:buNone/>
            </a:pPr>
            <a:r>
              <a:rPr b="1" i="0" lang="es-AR" sz="1600" u="none" cap="none" strike="noStrike">
                <a:solidFill>
                  <a:srgbClr val="000000"/>
                </a:solidFill>
                <a:latin typeface="Twentieth Century"/>
                <a:ea typeface="Twentieth Century"/>
                <a:cs typeface="Twentieth Century"/>
                <a:sym typeface="Twentieth Century"/>
              </a:rPr>
              <a:t>Data Manipulation Language (DML)</a:t>
            </a:r>
            <a:endParaRPr/>
          </a:p>
          <a:p>
            <a:pPr indent="-113792" lvl="4" marL="285736" marR="0" rtl="0" algn="just">
              <a:lnSpc>
                <a:spcPct val="150000"/>
              </a:lnSpc>
              <a:spcBef>
                <a:spcPts val="0"/>
              </a:spcBef>
              <a:spcAft>
                <a:spcPts val="0"/>
              </a:spcAft>
              <a:buClr>
                <a:srgbClr val="000000"/>
              </a:buClr>
              <a:buSzPts val="1792"/>
              <a:buFont typeface="Arial"/>
              <a:buChar char="•"/>
            </a:pPr>
            <a:r>
              <a:rPr b="0" i="0" lang="es-AR" sz="1600" u="none" cap="none" strike="noStrike">
                <a:solidFill>
                  <a:srgbClr val="000000"/>
                </a:solidFill>
                <a:latin typeface="Twentieth Century"/>
                <a:ea typeface="Twentieth Century"/>
                <a:cs typeface="Twentieth Century"/>
                <a:sym typeface="Twentieth Century"/>
              </a:rPr>
              <a:t> </a:t>
            </a:r>
            <a:r>
              <a:rPr b="1" i="0" lang="es-AR" sz="1600" u="none" cap="none" strike="noStrike">
                <a:solidFill>
                  <a:srgbClr val="000000"/>
                </a:solidFill>
                <a:latin typeface="Twentieth Century"/>
                <a:ea typeface="Twentieth Century"/>
                <a:cs typeface="Twentieth Century"/>
                <a:sym typeface="Twentieth Century"/>
              </a:rPr>
              <a:t>Select:</a:t>
            </a:r>
            <a:r>
              <a:rPr b="0" i="0" lang="es-AR" sz="1600" u="none" cap="none" strike="noStrike">
                <a:solidFill>
                  <a:srgbClr val="000000"/>
                </a:solidFill>
                <a:latin typeface="Twentieth Century"/>
                <a:ea typeface="Twentieth Century"/>
                <a:cs typeface="Twentieth Century"/>
                <a:sym typeface="Twentieth Century"/>
              </a:rPr>
              <a:t>  Consultar registros de una o varias tablas.</a:t>
            </a:r>
            <a:endParaRPr/>
          </a:p>
          <a:p>
            <a:pPr indent="-113792" lvl="4" marL="285736" marR="0" rtl="0" algn="just">
              <a:lnSpc>
                <a:spcPct val="150000"/>
              </a:lnSpc>
              <a:spcBef>
                <a:spcPts val="0"/>
              </a:spcBef>
              <a:spcAft>
                <a:spcPts val="0"/>
              </a:spcAft>
              <a:buClr>
                <a:srgbClr val="000000"/>
              </a:buClr>
              <a:buSzPts val="1792"/>
              <a:buFont typeface="Arial"/>
              <a:buChar char="•"/>
            </a:pPr>
            <a:r>
              <a:rPr b="0" i="0" lang="es-AR" sz="1600" u="none" cap="none" strike="noStrike">
                <a:solidFill>
                  <a:srgbClr val="000000"/>
                </a:solidFill>
                <a:latin typeface="Twentieth Century"/>
                <a:ea typeface="Twentieth Century"/>
                <a:cs typeface="Twentieth Century"/>
                <a:sym typeface="Twentieth Century"/>
              </a:rPr>
              <a:t> </a:t>
            </a:r>
            <a:r>
              <a:rPr b="1" i="0" lang="es-AR" sz="1600" u="none" cap="none" strike="noStrike">
                <a:solidFill>
                  <a:srgbClr val="000000"/>
                </a:solidFill>
                <a:latin typeface="Twentieth Century"/>
                <a:ea typeface="Twentieth Century"/>
                <a:cs typeface="Twentieth Century"/>
                <a:sym typeface="Twentieth Century"/>
              </a:rPr>
              <a:t>Delete:</a:t>
            </a:r>
            <a:r>
              <a:rPr b="0" i="0" lang="es-AR" sz="1600" u="none" cap="none" strike="noStrike">
                <a:solidFill>
                  <a:srgbClr val="000000"/>
                </a:solidFill>
                <a:latin typeface="Twentieth Century"/>
                <a:ea typeface="Twentieth Century"/>
                <a:cs typeface="Twentieth Century"/>
                <a:sym typeface="Twentieth Century"/>
              </a:rPr>
              <a:t> Eliminar registros de una tabla. </a:t>
            </a:r>
            <a:endParaRPr/>
          </a:p>
          <a:p>
            <a:pPr indent="-113792" lvl="4" marL="285736" marR="0" rtl="0" algn="just">
              <a:lnSpc>
                <a:spcPct val="150000"/>
              </a:lnSpc>
              <a:spcBef>
                <a:spcPts val="0"/>
              </a:spcBef>
              <a:spcAft>
                <a:spcPts val="0"/>
              </a:spcAft>
              <a:buClr>
                <a:srgbClr val="000000"/>
              </a:buClr>
              <a:buSzPts val="1792"/>
              <a:buFont typeface="Arial"/>
              <a:buChar char="•"/>
            </a:pPr>
            <a:r>
              <a:rPr b="0" i="0" lang="es-AR" sz="1600" u="none" cap="none" strike="noStrike">
                <a:solidFill>
                  <a:srgbClr val="000000"/>
                </a:solidFill>
                <a:latin typeface="Twentieth Century"/>
                <a:ea typeface="Twentieth Century"/>
                <a:cs typeface="Twentieth Century"/>
                <a:sym typeface="Twentieth Century"/>
              </a:rPr>
              <a:t> </a:t>
            </a:r>
            <a:r>
              <a:rPr b="1" i="0" lang="es-AR" sz="1600" u="none" cap="none" strike="noStrike">
                <a:solidFill>
                  <a:srgbClr val="000000"/>
                </a:solidFill>
                <a:latin typeface="Twentieth Century"/>
                <a:ea typeface="Twentieth Century"/>
                <a:cs typeface="Twentieth Century"/>
                <a:sym typeface="Twentieth Century"/>
              </a:rPr>
              <a:t>Insert:</a:t>
            </a:r>
            <a:r>
              <a:rPr b="0" i="0" lang="es-AR" sz="1600" u="none" cap="none" strike="noStrike">
                <a:solidFill>
                  <a:srgbClr val="000000"/>
                </a:solidFill>
                <a:latin typeface="Twentieth Century"/>
                <a:ea typeface="Twentieth Century"/>
                <a:cs typeface="Twentieth Century"/>
                <a:sym typeface="Twentieth Century"/>
              </a:rPr>
              <a:t> Insertar registros en una tabla.</a:t>
            </a:r>
            <a:endParaRPr/>
          </a:p>
          <a:p>
            <a:pPr indent="-113792" lvl="4" marL="285736" marR="0" rtl="0" algn="just">
              <a:lnSpc>
                <a:spcPct val="150000"/>
              </a:lnSpc>
              <a:spcBef>
                <a:spcPts val="0"/>
              </a:spcBef>
              <a:spcAft>
                <a:spcPts val="0"/>
              </a:spcAft>
              <a:buClr>
                <a:srgbClr val="000000"/>
              </a:buClr>
              <a:buSzPts val="1792"/>
              <a:buFont typeface="Arial"/>
              <a:buChar char="•"/>
            </a:pPr>
            <a:r>
              <a:rPr b="0" i="0" lang="es-AR" sz="1600" u="none" cap="none" strike="noStrike">
                <a:solidFill>
                  <a:srgbClr val="000000"/>
                </a:solidFill>
                <a:latin typeface="Twentieth Century"/>
                <a:ea typeface="Twentieth Century"/>
                <a:cs typeface="Twentieth Century"/>
                <a:sym typeface="Twentieth Century"/>
              </a:rPr>
              <a:t> </a:t>
            </a:r>
            <a:r>
              <a:rPr b="1" i="0" lang="es-AR" sz="1600" u="none" cap="none" strike="noStrike">
                <a:solidFill>
                  <a:srgbClr val="000000"/>
                </a:solidFill>
                <a:latin typeface="Twentieth Century"/>
                <a:ea typeface="Twentieth Century"/>
                <a:cs typeface="Twentieth Century"/>
                <a:sym typeface="Twentieth Century"/>
              </a:rPr>
              <a:t>Update:</a:t>
            </a:r>
            <a:r>
              <a:rPr b="0" i="0" lang="es-AR" sz="1600" u="none" cap="none" strike="noStrike">
                <a:solidFill>
                  <a:srgbClr val="000000"/>
                </a:solidFill>
                <a:latin typeface="Twentieth Century"/>
                <a:ea typeface="Twentieth Century"/>
                <a:cs typeface="Twentieth Century"/>
                <a:sym typeface="Twentieth Century"/>
              </a:rPr>
              <a:t> Modificar registros de una tabla.</a:t>
            </a:r>
            <a:endParaRPr/>
          </a:p>
          <a:p>
            <a:pPr indent="0" lvl="4" marL="266687" marR="0" rtl="0" algn="just">
              <a:lnSpc>
                <a:spcPct val="150000"/>
              </a:lnSpc>
              <a:spcBef>
                <a:spcPts val="0"/>
              </a:spcBef>
              <a:spcAft>
                <a:spcPts val="0"/>
              </a:spcAft>
              <a:buNone/>
            </a:pPr>
            <a:r>
              <a:t/>
            </a:r>
            <a:endParaRPr b="0" i="0" sz="1600" u="none" cap="none" strike="noStrike">
              <a:solidFill>
                <a:srgbClr val="000000"/>
              </a:solidFill>
              <a:latin typeface="Twentieth Century"/>
              <a:ea typeface="Twentieth Century"/>
              <a:cs typeface="Twentieth Century"/>
              <a:sym typeface="Twentieth Century"/>
            </a:endParaRPr>
          </a:p>
          <a:p>
            <a:pPr indent="0" lvl="4" marL="1371600" marR="0" rtl="0" algn="just">
              <a:lnSpc>
                <a:spcPct val="150000"/>
              </a:lnSpc>
              <a:spcBef>
                <a:spcPts val="0"/>
              </a:spcBef>
              <a:spcAft>
                <a:spcPts val="0"/>
              </a:spcAft>
              <a:buNone/>
            </a:pPr>
            <a:r>
              <a:rPr b="0" i="0" lang="es-AR" sz="1600" u="none" cap="none" strike="noStrike">
                <a:solidFill>
                  <a:srgbClr val="000000"/>
                </a:solidFill>
                <a:latin typeface="Twentieth Century"/>
                <a:ea typeface="Twentieth Century"/>
                <a:cs typeface="Twentieth Century"/>
                <a:sym typeface="Twentieth Century"/>
              </a:rPr>
              <a:t>Otra cláusula muy utilizada es: </a:t>
            </a:r>
            <a:r>
              <a:rPr b="1" i="0" lang="es-AR" sz="1600" u="none" cap="none" strike="noStrike">
                <a:solidFill>
                  <a:srgbClr val="000000"/>
                </a:solidFill>
                <a:latin typeface="Twentieth Century"/>
                <a:ea typeface="Twentieth Century"/>
                <a:cs typeface="Twentieth Century"/>
                <a:sym typeface="Twentieth Century"/>
              </a:rPr>
              <a:t>“Where”</a:t>
            </a:r>
            <a:r>
              <a:rPr b="0" i="0" lang="es-AR" sz="1600" u="none" cap="none" strike="noStrike">
                <a:solidFill>
                  <a:srgbClr val="000000"/>
                </a:solidFill>
                <a:latin typeface="Twentieth Century"/>
                <a:ea typeface="Twentieth Century"/>
                <a:cs typeface="Twentieth Century"/>
                <a:sym typeface="Twentieth Century"/>
              </a:rPr>
              <a:t>. Con esta sentencia podemos seleccionar qué filtro aplicar a nuestros datos. </a:t>
            </a:r>
            <a:endParaRPr/>
          </a:p>
        </p:txBody>
      </p:sp>
      <p:sp>
        <p:nvSpPr>
          <p:cNvPr id="163" name="Google Shape;163;p12"/>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nvSpPr>
        <p:spPr>
          <a:xfrm>
            <a:off x="539986" y="241724"/>
            <a:ext cx="7832543"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0" lang="es-AR" sz="2600" u="none" cap="none" strike="noStrike">
                <a:solidFill>
                  <a:srgbClr val="CEA6FF"/>
                </a:solidFill>
                <a:latin typeface="Montserrat"/>
                <a:ea typeface="Montserrat"/>
                <a:cs typeface="Montserrat"/>
                <a:sym typeface="Montserrat"/>
              </a:rPr>
              <a:t>Sentencias y Estructuras</a:t>
            </a:r>
            <a:endParaRPr b="0" i="0" sz="2600" u="none" cap="none" strike="noStrike">
              <a:solidFill>
                <a:srgbClr val="CEA6FF"/>
              </a:solidFill>
              <a:latin typeface="Montserrat"/>
              <a:ea typeface="Montserrat"/>
              <a:cs typeface="Montserrat"/>
              <a:sym typeface="Montserrat"/>
            </a:endParaRPr>
          </a:p>
        </p:txBody>
      </p:sp>
      <p:sp>
        <p:nvSpPr>
          <p:cNvPr id="169" name="Google Shape;169;p13"/>
          <p:cNvSpPr txBox="1"/>
          <p:nvPr/>
        </p:nvSpPr>
        <p:spPr>
          <a:xfrm>
            <a:off x="398347" y="1172407"/>
            <a:ext cx="8115822" cy="55336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i="0" lang="es-AR" sz="1800" u="none" cap="none" strike="noStrike">
                <a:solidFill>
                  <a:srgbClr val="000000"/>
                </a:solidFill>
                <a:latin typeface="Twentieth Century"/>
                <a:ea typeface="Twentieth Century"/>
                <a:cs typeface="Twentieth Century"/>
                <a:sym typeface="Twentieth Century"/>
              </a:rPr>
              <a:t>Data Definition Language (DDL)</a:t>
            </a:r>
            <a:endParaRPr/>
          </a:p>
        </p:txBody>
      </p:sp>
      <p:sp>
        <p:nvSpPr>
          <p:cNvPr id="170" name="Google Shape;170;p13"/>
          <p:cNvSpPr txBox="1"/>
          <p:nvPr/>
        </p:nvSpPr>
        <p:spPr>
          <a:xfrm>
            <a:off x="539986" y="1764777"/>
            <a:ext cx="6850380" cy="22686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AR" sz="1600" u="none" cap="none" strike="noStrike">
                <a:solidFill>
                  <a:srgbClr val="000000"/>
                </a:solidFill>
                <a:latin typeface="Twentieth Century"/>
                <a:ea typeface="Twentieth Century"/>
                <a:cs typeface="Twentieth Century"/>
                <a:sym typeface="Twentieth Century"/>
              </a:rPr>
              <a:t>Las sentencias más importantes son:</a:t>
            </a:r>
            <a:endParaRPr/>
          </a:p>
          <a:p>
            <a:pPr indent="-113792" lvl="4" marL="285736" marR="0" rtl="0" algn="just">
              <a:lnSpc>
                <a:spcPct val="150000"/>
              </a:lnSpc>
              <a:spcBef>
                <a:spcPts val="0"/>
              </a:spcBef>
              <a:spcAft>
                <a:spcPts val="0"/>
              </a:spcAft>
              <a:buClr>
                <a:srgbClr val="000000"/>
              </a:buClr>
              <a:buSzPts val="1792"/>
              <a:buFont typeface="Arial"/>
              <a:buChar char="•"/>
            </a:pPr>
            <a:r>
              <a:rPr b="0" i="0" lang="es-AR" sz="1600" u="none" cap="none" strike="noStrike">
                <a:solidFill>
                  <a:srgbClr val="000000"/>
                </a:solidFill>
                <a:latin typeface="Twentieth Century"/>
                <a:ea typeface="Twentieth Century"/>
                <a:cs typeface="Twentieth Century"/>
                <a:sym typeface="Twentieth Century"/>
              </a:rPr>
              <a:t> </a:t>
            </a:r>
            <a:r>
              <a:rPr b="1" i="0" lang="es-AR" sz="1600" u="none" cap="none" strike="noStrike">
                <a:solidFill>
                  <a:srgbClr val="000000"/>
                </a:solidFill>
                <a:latin typeface="Twentieth Century"/>
                <a:ea typeface="Twentieth Century"/>
                <a:cs typeface="Twentieth Century"/>
                <a:sym typeface="Twentieth Century"/>
              </a:rPr>
              <a:t>CREATE DATABASE: </a:t>
            </a:r>
            <a:r>
              <a:rPr b="0" i="0" lang="es-AR" sz="1600" u="none" cap="none" strike="noStrike">
                <a:solidFill>
                  <a:srgbClr val="000000"/>
                </a:solidFill>
                <a:latin typeface="Twentieth Century"/>
                <a:ea typeface="Twentieth Century"/>
                <a:cs typeface="Twentieth Century"/>
                <a:sym typeface="Twentieth Century"/>
              </a:rPr>
              <a:t>Crea una nueva base de datos.</a:t>
            </a:r>
            <a:endParaRPr/>
          </a:p>
          <a:p>
            <a:pPr indent="-113792" lvl="4" marL="285736" marR="0" rtl="0" algn="just">
              <a:lnSpc>
                <a:spcPct val="150000"/>
              </a:lnSpc>
              <a:spcBef>
                <a:spcPts val="0"/>
              </a:spcBef>
              <a:spcAft>
                <a:spcPts val="0"/>
              </a:spcAft>
              <a:buClr>
                <a:srgbClr val="000000"/>
              </a:buClr>
              <a:buSzPts val="1792"/>
              <a:buFont typeface="Arial"/>
              <a:buChar char="•"/>
            </a:pPr>
            <a:r>
              <a:rPr b="0" i="0" lang="es-AR" sz="1600" u="none" cap="none" strike="noStrike">
                <a:solidFill>
                  <a:srgbClr val="000000"/>
                </a:solidFill>
                <a:latin typeface="Twentieth Century"/>
                <a:ea typeface="Twentieth Century"/>
                <a:cs typeface="Twentieth Century"/>
                <a:sym typeface="Twentieth Century"/>
              </a:rPr>
              <a:t> </a:t>
            </a:r>
            <a:r>
              <a:rPr b="1" i="0" lang="es-AR" sz="1600" u="none" cap="none" strike="noStrike">
                <a:solidFill>
                  <a:srgbClr val="000000"/>
                </a:solidFill>
                <a:latin typeface="Twentieth Century"/>
                <a:ea typeface="Twentieth Century"/>
                <a:cs typeface="Twentieth Century"/>
                <a:sym typeface="Twentieth Century"/>
              </a:rPr>
              <a:t>ALTER DATABASE:</a:t>
            </a:r>
            <a:r>
              <a:rPr b="0" i="0" lang="es-AR" sz="1600" u="none" cap="none" strike="noStrike">
                <a:solidFill>
                  <a:srgbClr val="000000"/>
                </a:solidFill>
                <a:latin typeface="Twentieth Century"/>
                <a:ea typeface="Twentieth Century"/>
                <a:cs typeface="Twentieth Century"/>
                <a:sym typeface="Twentieth Century"/>
              </a:rPr>
              <a:t> Modifica una base de datos.</a:t>
            </a:r>
            <a:endParaRPr/>
          </a:p>
          <a:p>
            <a:pPr indent="-113792" lvl="4" marL="285736" marR="0" rtl="0" algn="just">
              <a:lnSpc>
                <a:spcPct val="150000"/>
              </a:lnSpc>
              <a:spcBef>
                <a:spcPts val="0"/>
              </a:spcBef>
              <a:spcAft>
                <a:spcPts val="0"/>
              </a:spcAft>
              <a:buClr>
                <a:srgbClr val="000000"/>
              </a:buClr>
              <a:buSzPts val="1792"/>
              <a:buFont typeface="Arial"/>
              <a:buChar char="•"/>
            </a:pPr>
            <a:r>
              <a:rPr b="1" i="0" lang="es-AR" sz="1600" u="none" cap="none" strike="noStrike">
                <a:solidFill>
                  <a:srgbClr val="000000"/>
                </a:solidFill>
                <a:latin typeface="Twentieth Century"/>
                <a:ea typeface="Twentieth Century"/>
                <a:cs typeface="Twentieth Century"/>
                <a:sym typeface="Twentieth Century"/>
              </a:rPr>
              <a:t> CREATE TABLE: </a:t>
            </a:r>
            <a:r>
              <a:rPr b="0" i="0" lang="es-AR" sz="1600" u="none" cap="none" strike="noStrike">
                <a:solidFill>
                  <a:srgbClr val="000000"/>
                </a:solidFill>
                <a:latin typeface="Twentieth Century"/>
                <a:ea typeface="Twentieth Century"/>
                <a:cs typeface="Twentieth Century"/>
                <a:sym typeface="Twentieth Century"/>
              </a:rPr>
              <a:t>Crea una nueva tabla.</a:t>
            </a:r>
            <a:endParaRPr/>
          </a:p>
          <a:p>
            <a:pPr indent="-113792" lvl="4" marL="285736" marR="0" rtl="0" algn="just">
              <a:lnSpc>
                <a:spcPct val="150000"/>
              </a:lnSpc>
              <a:spcBef>
                <a:spcPts val="0"/>
              </a:spcBef>
              <a:spcAft>
                <a:spcPts val="0"/>
              </a:spcAft>
              <a:buClr>
                <a:srgbClr val="000000"/>
              </a:buClr>
              <a:buSzPts val="1792"/>
              <a:buFont typeface="Arial"/>
              <a:buChar char="•"/>
            </a:pPr>
            <a:r>
              <a:rPr b="1" i="0" lang="es-AR" sz="1600" u="none" cap="none" strike="noStrike">
                <a:solidFill>
                  <a:srgbClr val="000000"/>
                </a:solidFill>
                <a:latin typeface="Twentieth Century"/>
                <a:ea typeface="Twentieth Century"/>
                <a:cs typeface="Twentieth Century"/>
                <a:sym typeface="Twentieth Century"/>
              </a:rPr>
              <a:t> ALTER TABLE: </a:t>
            </a:r>
            <a:r>
              <a:rPr b="0" i="0" lang="es-AR" sz="1600" u="none" cap="none" strike="noStrike">
                <a:solidFill>
                  <a:srgbClr val="000000"/>
                </a:solidFill>
                <a:latin typeface="Twentieth Century"/>
                <a:ea typeface="Twentieth Century"/>
                <a:cs typeface="Twentieth Century"/>
                <a:sym typeface="Twentieth Century"/>
              </a:rPr>
              <a:t>Modifica una tabla.</a:t>
            </a:r>
            <a:endParaRPr/>
          </a:p>
          <a:p>
            <a:pPr indent="-113792" lvl="4" marL="285736" marR="0" rtl="0" algn="just">
              <a:lnSpc>
                <a:spcPct val="150000"/>
              </a:lnSpc>
              <a:spcBef>
                <a:spcPts val="0"/>
              </a:spcBef>
              <a:spcAft>
                <a:spcPts val="0"/>
              </a:spcAft>
              <a:buClr>
                <a:srgbClr val="000000"/>
              </a:buClr>
              <a:buSzPts val="1792"/>
              <a:buFont typeface="Arial"/>
              <a:buChar char="•"/>
            </a:pPr>
            <a:r>
              <a:rPr b="0" i="0" lang="es-AR" sz="1600" u="none" cap="none" strike="noStrike">
                <a:solidFill>
                  <a:srgbClr val="000000"/>
                </a:solidFill>
                <a:latin typeface="Twentieth Century"/>
                <a:ea typeface="Twentieth Century"/>
                <a:cs typeface="Twentieth Century"/>
                <a:sym typeface="Twentieth Century"/>
              </a:rPr>
              <a:t> </a:t>
            </a:r>
            <a:r>
              <a:rPr b="1" i="0" lang="es-AR" sz="1600" u="none" cap="none" strike="noStrike">
                <a:solidFill>
                  <a:srgbClr val="000000"/>
                </a:solidFill>
                <a:latin typeface="Twentieth Century"/>
                <a:ea typeface="Twentieth Century"/>
                <a:cs typeface="Twentieth Century"/>
                <a:sym typeface="Twentieth Century"/>
              </a:rPr>
              <a:t>DROP TABLE: </a:t>
            </a:r>
            <a:r>
              <a:rPr b="0" i="0" lang="es-AR" sz="1600" u="none" cap="none" strike="noStrike">
                <a:solidFill>
                  <a:srgbClr val="000000"/>
                </a:solidFill>
                <a:latin typeface="Twentieth Century"/>
                <a:ea typeface="Twentieth Century"/>
                <a:cs typeface="Twentieth Century"/>
                <a:sym typeface="Twentieth Century"/>
              </a:rPr>
              <a:t>Eliimina una tabla.</a:t>
            </a:r>
            <a:endParaRPr/>
          </a:p>
        </p:txBody>
      </p:sp>
      <p:sp>
        <p:nvSpPr>
          <p:cNvPr id="171" name="Google Shape;171;p13"/>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4"/>
          <p:cNvSpPr txBox="1"/>
          <p:nvPr/>
        </p:nvSpPr>
        <p:spPr>
          <a:xfrm>
            <a:off x="2325981" y="474860"/>
            <a:ext cx="7832543"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0" i="0" lang="es-AR" sz="2600" u="none" cap="none" strike="noStrike">
                <a:solidFill>
                  <a:srgbClr val="CEA6FF"/>
                </a:solidFill>
                <a:latin typeface="Montserrat"/>
                <a:ea typeface="Montserrat"/>
                <a:cs typeface="Montserrat"/>
                <a:sym typeface="Montserrat"/>
              </a:rPr>
              <a:t>Sentencias y Estructuras</a:t>
            </a:r>
            <a:endParaRPr b="0" i="0" sz="2600" u="none" cap="none" strike="noStrike">
              <a:solidFill>
                <a:srgbClr val="CEA6FF"/>
              </a:solidFill>
              <a:latin typeface="Montserrat"/>
              <a:ea typeface="Montserrat"/>
              <a:cs typeface="Montserrat"/>
              <a:sym typeface="Montserrat"/>
            </a:endParaRPr>
          </a:p>
        </p:txBody>
      </p:sp>
      <p:sp>
        <p:nvSpPr>
          <p:cNvPr id="177" name="Google Shape;177;p14"/>
          <p:cNvSpPr txBox="1"/>
          <p:nvPr/>
        </p:nvSpPr>
        <p:spPr>
          <a:xfrm>
            <a:off x="514089" y="1359088"/>
            <a:ext cx="8115822" cy="55336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i="0" lang="es-AR" sz="1800" u="none" cap="none" strike="noStrike">
                <a:solidFill>
                  <a:srgbClr val="000000"/>
                </a:solidFill>
                <a:latin typeface="Twentieth Century"/>
                <a:ea typeface="Twentieth Century"/>
                <a:cs typeface="Twentieth Century"/>
                <a:sym typeface="Twentieth Century"/>
              </a:rPr>
              <a:t>Data Control Language (DCL)</a:t>
            </a:r>
            <a:endParaRPr/>
          </a:p>
        </p:txBody>
      </p:sp>
      <p:sp>
        <p:nvSpPr>
          <p:cNvPr id="178" name="Google Shape;178;p14"/>
          <p:cNvSpPr txBox="1"/>
          <p:nvPr/>
        </p:nvSpPr>
        <p:spPr>
          <a:xfrm>
            <a:off x="650279" y="1926919"/>
            <a:ext cx="5070054" cy="254069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AR" sz="1800" u="none" cap="none" strike="noStrike">
                <a:solidFill>
                  <a:srgbClr val="000000"/>
                </a:solidFill>
                <a:latin typeface="Twentieth Century"/>
                <a:ea typeface="Twentieth Century"/>
                <a:cs typeface="Twentieth Century"/>
                <a:sym typeface="Twentieth Century"/>
              </a:rPr>
              <a:t>Las sentencias más importantes son:</a:t>
            </a:r>
            <a:endParaRPr/>
          </a:p>
          <a:p>
            <a:pPr indent="-128016" lvl="4" marL="285736" marR="0" rtl="0" algn="just">
              <a:lnSpc>
                <a:spcPct val="150000"/>
              </a:lnSpc>
              <a:spcBef>
                <a:spcPts val="0"/>
              </a:spcBef>
              <a:spcAft>
                <a:spcPts val="0"/>
              </a:spcAft>
              <a:buClr>
                <a:srgbClr val="000000"/>
              </a:buClr>
              <a:buSzPts val="2016"/>
              <a:buFont typeface="Arial"/>
              <a:buChar char="•"/>
            </a:pPr>
            <a:r>
              <a:rPr b="0" i="0" lang="es-AR" sz="1800" u="none" cap="none" strike="noStrike">
                <a:solidFill>
                  <a:srgbClr val="000000"/>
                </a:solidFill>
                <a:latin typeface="Twentieth Century"/>
                <a:ea typeface="Twentieth Century"/>
                <a:cs typeface="Twentieth Century"/>
                <a:sym typeface="Twentieth Century"/>
              </a:rPr>
              <a:t> </a:t>
            </a:r>
            <a:r>
              <a:rPr b="1" i="0" lang="es-AR" sz="1800" u="none" cap="none" strike="noStrike">
                <a:solidFill>
                  <a:srgbClr val="000000"/>
                </a:solidFill>
                <a:latin typeface="Twentieth Century"/>
                <a:ea typeface="Twentieth Century"/>
                <a:cs typeface="Twentieth Century"/>
                <a:sym typeface="Twentieth Century"/>
              </a:rPr>
              <a:t>GRANT: </a:t>
            </a:r>
            <a:r>
              <a:rPr b="0" i="0" lang="es-AR" sz="1800" u="none" cap="none" strike="noStrike">
                <a:solidFill>
                  <a:srgbClr val="000000"/>
                </a:solidFill>
                <a:latin typeface="Twentieth Century"/>
                <a:ea typeface="Twentieth Century"/>
                <a:cs typeface="Twentieth Century"/>
                <a:sym typeface="Twentieth Century"/>
              </a:rPr>
              <a:t>autoriza a uno o más usuarios a realizar una operación o conjunto de operaciones sobre un objeto.</a:t>
            </a:r>
            <a:endParaRPr/>
          </a:p>
          <a:p>
            <a:pPr indent="-128016" lvl="4" marL="285736" marR="0" rtl="0" algn="just">
              <a:lnSpc>
                <a:spcPct val="150000"/>
              </a:lnSpc>
              <a:spcBef>
                <a:spcPts val="0"/>
              </a:spcBef>
              <a:spcAft>
                <a:spcPts val="0"/>
              </a:spcAft>
              <a:buClr>
                <a:srgbClr val="000000"/>
              </a:buClr>
              <a:buSzPts val="2016"/>
              <a:buFont typeface="Arial"/>
              <a:buChar char="•"/>
            </a:pPr>
            <a:r>
              <a:rPr b="0" i="0" lang="es-AR" sz="1800" u="none" cap="none" strike="noStrike">
                <a:solidFill>
                  <a:srgbClr val="000000"/>
                </a:solidFill>
                <a:latin typeface="Twentieth Century"/>
                <a:ea typeface="Twentieth Century"/>
                <a:cs typeface="Twentieth Century"/>
                <a:sym typeface="Twentieth Century"/>
              </a:rPr>
              <a:t> </a:t>
            </a:r>
            <a:r>
              <a:rPr b="1" i="0" lang="es-AR" sz="1800" u="none" cap="none" strike="noStrike">
                <a:solidFill>
                  <a:srgbClr val="000000"/>
                </a:solidFill>
                <a:latin typeface="Twentieth Century"/>
                <a:ea typeface="Twentieth Century"/>
                <a:cs typeface="Twentieth Century"/>
                <a:sym typeface="Twentieth Century"/>
              </a:rPr>
              <a:t>REVOKE: </a:t>
            </a:r>
            <a:r>
              <a:rPr b="0" i="0" lang="es-AR" sz="1800" u="none" cap="none" strike="noStrike">
                <a:solidFill>
                  <a:srgbClr val="000000"/>
                </a:solidFill>
                <a:latin typeface="Twentieth Century"/>
                <a:ea typeface="Twentieth Century"/>
                <a:cs typeface="Twentieth Century"/>
                <a:sym typeface="Twentieth Century"/>
              </a:rPr>
              <a:t>elimina una concesión, que puede ser la concesión predeterminada.</a:t>
            </a:r>
            <a:endParaRPr/>
          </a:p>
        </p:txBody>
      </p:sp>
      <p:sp>
        <p:nvSpPr>
          <p:cNvPr id="179" name="Google Shape;179;p14"/>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AR">
                <a:solidFill>
                  <a:srgbClr val="CEA6FF"/>
                </a:solidFill>
              </a:rPr>
              <a:t>SELECT</a:t>
            </a:r>
            <a:endParaRPr/>
          </a:p>
        </p:txBody>
      </p:sp>
      <p:sp>
        <p:nvSpPr>
          <p:cNvPr id="185" name="Google Shape;185;p15"/>
          <p:cNvSpPr txBox="1"/>
          <p:nvPr/>
        </p:nvSpPr>
        <p:spPr>
          <a:xfrm>
            <a:off x="724700" y="1328499"/>
            <a:ext cx="7694600" cy="152791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Para consultar datos de una tabla, deberemos usar la instrucción SELECT de SQL. La declaración SELECT contiene la sintaxis para seleccionar columnas, seleccionar filas, agrupar datos, unir tablas y realizar cálculos simples.</a:t>
            </a:r>
            <a:endParaRPr/>
          </a:p>
        </p:txBody>
      </p:sp>
      <p:sp>
        <p:nvSpPr>
          <p:cNvPr id="186" name="Google Shape;186;p15"/>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6"/>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300"/>
              <a:buFont typeface="Montserrat"/>
              <a:buNone/>
            </a:pPr>
            <a:r>
              <a:rPr lang="es-AR">
                <a:solidFill>
                  <a:srgbClr val="CEA6FF"/>
                </a:solidFill>
              </a:rPr>
              <a:t>SELECT</a:t>
            </a:r>
            <a:endParaRPr/>
          </a:p>
        </p:txBody>
      </p:sp>
      <p:sp>
        <p:nvSpPr>
          <p:cNvPr id="192" name="Google Shape;192;p16"/>
          <p:cNvSpPr txBox="1"/>
          <p:nvPr/>
        </p:nvSpPr>
        <p:spPr>
          <a:xfrm>
            <a:off x="724700" y="1328499"/>
            <a:ext cx="7694600" cy="123187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A continuación, se ilustra la sintaxis básica de la declaración SELECT que recupera datos de una sola tabla:</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sp>
        <p:nvSpPr>
          <p:cNvPr descr="SELECT nombre_de_columna&#10;FROM nombre_de_tabla&#10;" id="193" name="Google Shape;193;p16"/>
          <p:cNvSpPr/>
          <p:nvPr/>
        </p:nvSpPr>
        <p:spPr>
          <a:xfrm>
            <a:off x="804602" y="2524587"/>
            <a:ext cx="7707042" cy="866141"/>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rPr b="0" i="0" lang="es-AR" sz="1400" u="none" cap="none" strike="noStrike">
                <a:solidFill>
                  <a:schemeClr val="dk1"/>
                </a:solidFill>
                <a:latin typeface="Arial"/>
                <a:ea typeface="Arial"/>
                <a:cs typeface="Arial"/>
                <a:sym typeface="Arial"/>
              </a:rPr>
              <a:t>SELECT nombre_de_columna</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FROM nombre_de_tabla</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550" u="none" cap="none" strike="noStrike">
              <a:solidFill>
                <a:schemeClr val="dk1"/>
              </a:solidFill>
              <a:latin typeface="Arial"/>
              <a:ea typeface="Arial"/>
              <a:cs typeface="Arial"/>
              <a:sym typeface="Arial"/>
            </a:endParaRPr>
          </a:p>
        </p:txBody>
      </p:sp>
      <p:sp>
        <p:nvSpPr>
          <p:cNvPr id="194" name="Google Shape;194;p16"/>
          <p:cNvSpPr/>
          <p:nvPr/>
        </p:nvSpPr>
        <p:spPr>
          <a:xfrm>
            <a:off x="8670800" y="29506"/>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AR">
                <a:solidFill>
                  <a:srgbClr val="CEA6FF"/>
                </a:solidFill>
              </a:rPr>
              <a:t>SELECT</a:t>
            </a:r>
            <a:endParaRPr/>
          </a:p>
        </p:txBody>
      </p:sp>
      <p:sp>
        <p:nvSpPr>
          <p:cNvPr id="200" name="Google Shape;200;p17"/>
          <p:cNvSpPr txBox="1"/>
          <p:nvPr/>
        </p:nvSpPr>
        <p:spPr>
          <a:xfrm>
            <a:off x="724700" y="1328499"/>
            <a:ext cx="7694600" cy="123187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En caso de que deseemos consultar datos de todas las columnas de una tabla, podemos usar el operador asterisco (*), así:</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sp>
        <p:nvSpPr>
          <p:cNvPr descr="SELECT nombre_de_columna&#10;FROM nombre_de_tabla&#10;" id="201" name="Google Shape;201;p17"/>
          <p:cNvSpPr/>
          <p:nvPr/>
        </p:nvSpPr>
        <p:spPr>
          <a:xfrm>
            <a:off x="792479" y="2388268"/>
            <a:ext cx="7707042" cy="866141"/>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SELECT *</a:t>
            </a:r>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FROM nombre_de_tabla</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2" name="Google Shape;202;p17"/>
          <p:cNvSpPr txBox="1"/>
          <p:nvPr/>
        </p:nvSpPr>
        <p:spPr>
          <a:xfrm>
            <a:off x="714974" y="3550030"/>
            <a:ext cx="7784547" cy="123187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Importante: SQL no distingue entre mayúsculas y minúsculas, esto significa que las palabras clave SELECT y select se interpretan de igual modo sin problemas</a:t>
            </a:r>
            <a:r>
              <a:rPr b="0" i="0" lang="es-AR" sz="2000" u="none" cap="none" strike="noStrike">
                <a:solidFill>
                  <a:srgbClr val="434343"/>
                </a:solidFill>
                <a:latin typeface="Lato"/>
                <a:ea typeface="Lato"/>
                <a:cs typeface="Lato"/>
                <a:sym typeface="Lato"/>
              </a:rPr>
              <a:t>.</a:t>
            </a:r>
            <a:endParaRPr b="0" i="0" sz="2000" u="none" cap="none" strike="noStrike">
              <a:solidFill>
                <a:srgbClr val="434343"/>
              </a:solidFill>
              <a:latin typeface="Lato"/>
              <a:ea typeface="Lato"/>
              <a:cs typeface="Lato"/>
              <a:sym typeface="Lato"/>
            </a:endParaRPr>
          </a:p>
        </p:txBody>
      </p:sp>
      <p:sp>
        <p:nvSpPr>
          <p:cNvPr id="203" name="Google Shape;203;p17"/>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8"/>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300"/>
              <a:buFont typeface="Montserrat"/>
              <a:buNone/>
            </a:pPr>
            <a:r>
              <a:rPr lang="es-AR">
                <a:solidFill>
                  <a:srgbClr val="CEA6FF"/>
                </a:solidFill>
              </a:rPr>
              <a:t>ORDER BY</a:t>
            </a:r>
            <a:endParaRPr/>
          </a:p>
        </p:txBody>
      </p:sp>
      <p:sp>
        <p:nvSpPr>
          <p:cNvPr id="209" name="Google Shape;209;p18"/>
          <p:cNvSpPr txBox="1"/>
          <p:nvPr/>
        </p:nvSpPr>
        <p:spPr>
          <a:xfrm>
            <a:off x="724700" y="1328499"/>
            <a:ext cx="7694600" cy="215520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Cuando utilizamos la instrucción SELECT para consultar datos de una tabla, el orden en que aparecen las filas en el conjunto de resultados puede no ser el esperado</a:t>
            </a:r>
            <a:r>
              <a:rPr b="0" i="0" lang="es-AR" sz="2000" u="none" cap="none" strike="noStrike">
                <a:solidFill>
                  <a:srgbClr val="434343"/>
                </a:solidFill>
                <a:latin typeface="Lato"/>
                <a:ea typeface="Lato"/>
                <a:cs typeface="Lato"/>
                <a:sym typeface="Lato"/>
              </a:rPr>
              <a:t>. </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sp>
        <p:nvSpPr>
          <p:cNvPr id="210" name="Google Shape;210;p18"/>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AR">
                <a:solidFill>
                  <a:srgbClr val="CEA6FF"/>
                </a:solidFill>
              </a:rPr>
              <a:t>ORDER BY</a:t>
            </a:r>
            <a:endParaRPr/>
          </a:p>
        </p:txBody>
      </p:sp>
      <p:sp>
        <p:nvSpPr>
          <p:cNvPr id="216" name="Google Shape;216;p19"/>
          <p:cNvSpPr txBox="1"/>
          <p:nvPr/>
        </p:nvSpPr>
        <p:spPr>
          <a:xfrm>
            <a:off x="724700" y="1328499"/>
            <a:ext cx="7694600" cy="160120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Para especificar exactamente el orden de las filas en el conjunto de resultados, deberemos agregar una cláusula ORDER BY en la declaración del SELECT de la siguiente manera:</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sp>
        <p:nvSpPr>
          <p:cNvPr descr="SELECT nombre_de_columna&#10;FROM nombre_de_tabla&#10;" id="217" name="Google Shape;217;p19"/>
          <p:cNvSpPr/>
          <p:nvPr/>
        </p:nvSpPr>
        <p:spPr>
          <a:xfrm>
            <a:off x="724700" y="2747440"/>
            <a:ext cx="7707042" cy="127515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SELECT nombre_de_columna</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FROM nombre_de_tabla</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ORDER BY nombre_de_columna ASC</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8" name="Google Shape;218;p19"/>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2"/>
          <p:cNvPicPr preferRelativeResize="0"/>
          <p:nvPr/>
        </p:nvPicPr>
        <p:blipFill rotWithShape="1">
          <a:blip r:embed="rId3">
            <a:alphaModFix/>
          </a:blip>
          <a:srcRect b="0" l="16410" r="18075" t="0"/>
          <a:stretch/>
        </p:blipFill>
        <p:spPr>
          <a:xfrm>
            <a:off x="1580125" y="2731463"/>
            <a:ext cx="1811106" cy="1791636"/>
          </a:xfrm>
          <a:prstGeom prst="rect">
            <a:avLst/>
          </a:prstGeom>
          <a:noFill/>
          <a:ln>
            <a:noFill/>
          </a:ln>
        </p:spPr>
      </p:pic>
      <p:pic>
        <p:nvPicPr>
          <p:cNvPr id="79" name="Google Shape;79;p2"/>
          <p:cNvPicPr preferRelativeResize="0"/>
          <p:nvPr/>
        </p:nvPicPr>
        <p:blipFill rotWithShape="1">
          <a:blip r:embed="rId4">
            <a:alphaModFix/>
          </a:blip>
          <a:srcRect b="34261" l="0" r="0" t="0"/>
          <a:stretch/>
        </p:blipFill>
        <p:spPr>
          <a:xfrm>
            <a:off x="1580125" y="705875"/>
            <a:ext cx="1811107" cy="1791637"/>
          </a:xfrm>
          <a:prstGeom prst="rect">
            <a:avLst/>
          </a:prstGeom>
          <a:noFill/>
          <a:ln>
            <a:noFill/>
          </a:ln>
        </p:spPr>
      </p:pic>
      <p:sp>
        <p:nvSpPr>
          <p:cNvPr id="80" name="Google Shape;80;p2"/>
          <p:cNvSpPr txBox="1"/>
          <p:nvPr>
            <p:ph idx="5" type="title"/>
          </p:nvPr>
        </p:nvSpPr>
        <p:spPr>
          <a:xfrm>
            <a:off x="5012545" y="1896890"/>
            <a:ext cx="3515437"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AR"/>
              <a:t>Modelo Relacional</a:t>
            </a:r>
            <a:endParaRPr/>
          </a:p>
        </p:txBody>
      </p:sp>
      <p:sp>
        <p:nvSpPr>
          <p:cNvPr id="81" name="Google Shape;81;p2"/>
          <p:cNvSpPr txBox="1"/>
          <p:nvPr>
            <p:ph type="title"/>
          </p:nvPr>
        </p:nvSpPr>
        <p:spPr>
          <a:xfrm>
            <a:off x="5012545" y="2655639"/>
            <a:ext cx="2807100" cy="32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AR"/>
              <a:t>Intro a SQL</a:t>
            </a:r>
            <a:endParaRPr/>
          </a:p>
        </p:txBody>
      </p:sp>
      <p:sp>
        <p:nvSpPr>
          <p:cNvPr id="82" name="Google Shape;82;p2"/>
          <p:cNvSpPr txBox="1"/>
          <p:nvPr>
            <p:ph idx="2" type="title"/>
          </p:nvPr>
        </p:nvSpPr>
        <p:spPr>
          <a:xfrm>
            <a:off x="4404143" y="1821763"/>
            <a:ext cx="884967"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AR"/>
              <a:t>01</a:t>
            </a:r>
            <a:endParaRPr/>
          </a:p>
        </p:txBody>
      </p:sp>
      <p:sp>
        <p:nvSpPr>
          <p:cNvPr id="83" name="Google Shape;83;p2"/>
          <p:cNvSpPr txBox="1"/>
          <p:nvPr>
            <p:ph idx="3" type="title"/>
          </p:nvPr>
        </p:nvSpPr>
        <p:spPr>
          <a:xfrm>
            <a:off x="4404141" y="2690439"/>
            <a:ext cx="684600" cy="29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s-AR"/>
              <a:t>02</a:t>
            </a:r>
            <a:endParaRPr/>
          </a:p>
        </p:txBody>
      </p:sp>
      <p:sp>
        <p:nvSpPr>
          <p:cNvPr id="84" name="Google Shape;84;p2"/>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AR">
                <a:solidFill>
                  <a:srgbClr val="CEA6FF"/>
                </a:solidFill>
              </a:rPr>
              <a:t>TABLE OF CONTENTS</a:t>
            </a:r>
            <a:endParaRPr>
              <a:solidFill>
                <a:srgbClr val="CEA6FF"/>
              </a:solidFill>
            </a:endParaRPr>
          </a:p>
        </p:txBody>
      </p:sp>
      <p:sp>
        <p:nvSpPr>
          <p:cNvPr id="85" name="Google Shape;85;p2"/>
          <p:cNvSpPr txBox="1"/>
          <p:nvPr/>
        </p:nvSpPr>
        <p:spPr>
          <a:xfrm>
            <a:off x="5012545" y="3362576"/>
            <a:ext cx="2807100" cy="32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700"/>
              <a:buFont typeface="Montserrat"/>
              <a:buNone/>
            </a:pPr>
            <a:r>
              <a:rPr b="0" i="0" lang="es-AR" sz="1700" u="none" cap="none" strike="noStrike">
                <a:solidFill>
                  <a:schemeClr val="lt1"/>
                </a:solidFill>
                <a:latin typeface="Montserrat"/>
                <a:ea typeface="Montserrat"/>
                <a:cs typeface="Montserrat"/>
                <a:sym typeface="Montserrat"/>
              </a:rPr>
              <a:t>Big Query</a:t>
            </a:r>
            <a:endParaRPr b="0" i="0" sz="1700" u="none" cap="none" strike="noStrike">
              <a:solidFill>
                <a:schemeClr val="lt1"/>
              </a:solidFill>
              <a:latin typeface="Montserrat"/>
              <a:ea typeface="Montserrat"/>
              <a:cs typeface="Montserrat"/>
              <a:sym typeface="Montserrat"/>
            </a:endParaRPr>
          </a:p>
        </p:txBody>
      </p:sp>
      <p:sp>
        <p:nvSpPr>
          <p:cNvPr id="86" name="Google Shape;86;p2"/>
          <p:cNvSpPr txBox="1"/>
          <p:nvPr/>
        </p:nvSpPr>
        <p:spPr>
          <a:xfrm>
            <a:off x="4404141" y="3391274"/>
            <a:ext cx="684600" cy="29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700"/>
              <a:buFont typeface="Montserrat"/>
              <a:buNone/>
            </a:pPr>
            <a:r>
              <a:rPr b="0" i="0" lang="es-AR" sz="1700" u="none" cap="none" strike="noStrike">
                <a:solidFill>
                  <a:schemeClr val="lt1"/>
                </a:solidFill>
                <a:latin typeface="Montserrat"/>
                <a:ea typeface="Montserrat"/>
                <a:cs typeface="Montserrat"/>
                <a:sym typeface="Montserrat"/>
              </a:rPr>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300"/>
              <a:buFont typeface="Montserrat"/>
              <a:buNone/>
            </a:pPr>
            <a:r>
              <a:rPr lang="es-AR">
                <a:solidFill>
                  <a:srgbClr val="CEA6FF"/>
                </a:solidFill>
              </a:rPr>
              <a:t>ORDER BY</a:t>
            </a:r>
            <a:endParaRPr/>
          </a:p>
        </p:txBody>
      </p:sp>
      <p:sp>
        <p:nvSpPr>
          <p:cNvPr id="224" name="Google Shape;224;p20"/>
          <p:cNvSpPr txBox="1"/>
          <p:nvPr/>
        </p:nvSpPr>
        <p:spPr>
          <a:xfrm>
            <a:off x="759597" y="1208383"/>
            <a:ext cx="7659703" cy="152791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La cláusula ORDER BY aparece después de la cláusula FROM. En caso de que la declaración SELECT contenga una cláusula WHERE, la cláusula ORDER BY debe aparecer después de la cláusula WHERE. </a:t>
            </a:r>
            <a:endParaRPr/>
          </a:p>
        </p:txBody>
      </p:sp>
      <p:sp>
        <p:nvSpPr>
          <p:cNvPr id="225" name="Google Shape;225;p20"/>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1"/>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AR">
                <a:solidFill>
                  <a:srgbClr val="CEA6FF"/>
                </a:solidFill>
              </a:rPr>
              <a:t>ORDER BY</a:t>
            </a:r>
            <a:endParaRPr/>
          </a:p>
        </p:txBody>
      </p:sp>
      <p:sp>
        <p:nvSpPr>
          <p:cNvPr id="231" name="Google Shape;231;p21"/>
          <p:cNvSpPr txBox="1"/>
          <p:nvPr/>
        </p:nvSpPr>
        <p:spPr>
          <a:xfrm>
            <a:off x="759597" y="1208383"/>
            <a:ext cx="7694600" cy="280153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Para ordenar el conjunto de resultados, tendremos que elegir el tipo de ordenación, en base a las siguientes consideraciones:</a:t>
            </a:r>
            <a:endParaRPr/>
          </a:p>
          <a:p>
            <a:pPr indent="0" lvl="0" marL="0" marR="0" rtl="0" algn="just">
              <a:lnSpc>
                <a:spcPct val="150000"/>
              </a:lnSpc>
              <a:spcBef>
                <a:spcPts val="0"/>
              </a:spcBef>
              <a:spcAft>
                <a:spcPts val="0"/>
              </a:spcAft>
              <a:buNone/>
            </a:pPr>
            <a:r>
              <a:t/>
            </a:r>
            <a:endParaRPr b="0" i="0" sz="1600" u="none" cap="none" strike="noStrike">
              <a:solidFill>
                <a:schemeClr val="dk1"/>
              </a:solidFill>
              <a:latin typeface="Roboto Mono"/>
              <a:ea typeface="Roboto Mono"/>
              <a:cs typeface="Roboto Mono"/>
              <a:sym typeface="Roboto Mono"/>
            </a:endParaRPr>
          </a:p>
          <a:p>
            <a:pPr indent="-342900" lvl="0" marL="342900" marR="0" rtl="0" algn="just">
              <a:lnSpc>
                <a:spcPct val="150000"/>
              </a:lnSpc>
              <a:spcBef>
                <a:spcPts val="0"/>
              </a:spcBef>
              <a:spcAft>
                <a:spcPts val="0"/>
              </a:spcAft>
              <a:buClr>
                <a:srgbClr val="000000"/>
              </a:buClr>
              <a:buSzPts val="1600"/>
              <a:buFont typeface="Arial"/>
              <a:buChar char="•"/>
            </a:pPr>
            <a:r>
              <a:rPr b="0" i="0" lang="es-AR" sz="1600" u="none" cap="none" strike="noStrike">
                <a:solidFill>
                  <a:schemeClr val="dk1"/>
                </a:solidFill>
                <a:latin typeface="Roboto Mono"/>
                <a:ea typeface="Roboto Mono"/>
                <a:cs typeface="Roboto Mono"/>
                <a:sym typeface="Roboto Mono"/>
              </a:rPr>
              <a:t>Ascendente (ASC)</a:t>
            </a:r>
            <a:endParaRPr/>
          </a:p>
          <a:p>
            <a:pPr indent="-342900" lvl="0" marL="342900" marR="0" rtl="0" algn="just">
              <a:lnSpc>
                <a:spcPct val="150000"/>
              </a:lnSpc>
              <a:spcBef>
                <a:spcPts val="0"/>
              </a:spcBef>
              <a:spcAft>
                <a:spcPts val="0"/>
              </a:spcAft>
              <a:buClr>
                <a:srgbClr val="000000"/>
              </a:buClr>
              <a:buSzPts val="1600"/>
              <a:buFont typeface="Arial"/>
              <a:buChar char="•"/>
            </a:pPr>
            <a:r>
              <a:rPr b="0" i="0" lang="es-AR" sz="1600" u="none" cap="none" strike="noStrike">
                <a:solidFill>
                  <a:schemeClr val="dk1"/>
                </a:solidFill>
                <a:latin typeface="Roboto Mono"/>
                <a:ea typeface="Roboto Mono"/>
                <a:cs typeface="Roboto Mono"/>
                <a:sym typeface="Roboto Mono"/>
              </a:rPr>
              <a:t>Descendente (DESC)</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sp>
        <p:nvSpPr>
          <p:cNvPr id="232" name="Google Shape;232;p21"/>
          <p:cNvSpPr txBox="1"/>
          <p:nvPr/>
        </p:nvSpPr>
        <p:spPr>
          <a:xfrm>
            <a:off x="707251" y="3767601"/>
            <a:ext cx="7729497" cy="78925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Aclaración: Si no especifica el orden de clasificación, por defecto es ascendente.</a:t>
            </a:r>
            <a:endParaRPr b="0" i="0" sz="1600" u="none" cap="none" strike="noStrike">
              <a:solidFill>
                <a:schemeClr val="dk1"/>
              </a:solidFill>
              <a:latin typeface="Roboto Mono"/>
              <a:ea typeface="Roboto Mono"/>
              <a:cs typeface="Roboto Mono"/>
              <a:sym typeface="Roboto Mono"/>
            </a:endParaRPr>
          </a:p>
        </p:txBody>
      </p:sp>
      <p:sp>
        <p:nvSpPr>
          <p:cNvPr id="233" name="Google Shape;233;p21"/>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2"/>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300"/>
              <a:buFont typeface="Montserrat"/>
              <a:buNone/>
            </a:pPr>
            <a:r>
              <a:rPr lang="es-AR">
                <a:solidFill>
                  <a:srgbClr val="CEA6FF"/>
                </a:solidFill>
              </a:rPr>
              <a:t>DISTINCT</a:t>
            </a:r>
            <a:endParaRPr/>
          </a:p>
        </p:txBody>
      </p:sp>
      <p:sp>
        <p:nvSpPr>
          <p:cNvPr id="239" name="Google Shape;239;p22"/>
          <p:cNvSpPr txBox="1"/>
          <p:nvPr/>
        </p:nvSpPr>
        <p:spPr>
          <a:xfrm>
            <a:off x="759597" y="1208383"/>
            <a:ext cx="7694600" cy="233987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Cuando consultamos nuestros datos, puede llegar a pasar que tengamos registros duplicados dentro de los resultados de la query. Para eliminar los duplicados deberemos utilizar el operador DISTINCT en la cláusula SELECT de la siguiente manera:</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sp>
        <p:nvSpPr>
          <p:cNvPr descr="SELECT nombre_de_columna&#10;FROM nombre_de_tabla&#10;" id="240" name="Google Shape;240;p22"/>
          <p:cNvSpPr/>
          <p:nvPr/>
        </p:nvSpPr>
        <p:spPr>
          <a:xfrm>
            <a:off x="870235" y="3297542"/>
            <a:ext cx="7514168" cy="127515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SELECT DISTINCT nombre_de_columna</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FROM nombre_de_tabla</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ORDER BY nombre_de_columna ASC</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1" name="Google Shape;241;p22"/>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AR">
                <a:solidFill>
                  <a:srgbClr val="CEA6FF"/>
                </a:solidFill>
              </a:rPr>
              <a:t>WHERE</a:t>
            </a:r>
            <a:endParaRPr/>
          </a:p>
        </p:txBody>
      </p:sp>
      <p:sp>
        <p:nvSpPr>
          <p:cNvPr id="247" name="Google Shape;247;p23"/>
          <p:cNvSpPr txBox="1"/>
          <p:nvPr/>
        </p:nvSpPr>
        <p:spPr>
          <a:xfrm>
            <a:off x="759597" y="1208383"/>
            <a:ext cx="7694600" cy="197053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Para seleccionar ciertas filas de una tabla, se usa la cláusula WHERE en la declaración SELECT. A continuación, se ilustra la sintaxis de la cláusula WHERE en la declaración SELECT:</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sp>
        <p:nvSpPr>
          <p:cNvPr descr="SELECT nombre_de_columna&#10;FROM nombre_de_tabla&#10;" id="248" name="Google Shape;248;p23"/>
          <p:cNvSpPr/>
          <p:nvPr/>
        </p:nvSpPr>
        <p:spPr>
          <a:xfrm>
            <a:off x="844196" y="2898046"/>
            <a:ext cx="7455600" cy="1275150"/>
          </a:xfrm>
          <a:prstGeom prst="rect">
            <a:avLst/>
          </a:prstGeom>
          <a:solidFill>
            <a:schemeClr val="lt1"/>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SELECT nombre_de_columna</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FROM nombre_de_tabla</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rPr b="0" i="0" lang="es-AR" sz="1400" u="none" cap="none" strike="noStrike">
                <a:solidFill>
                  <a:schemeClr val="dk1"/>
                </a:solidFill>
                <a:latin typeface="Arial"/>
                <a:ea typeface="Arial"/>
                <a:cs typeface="Arial"/>
                <a:sym typeface="Arial"/>
              </a:rPr>
              <a:t>WHERE condición</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30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9" name="Google Shape;249;p23"/>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4"/>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300"/>
              <a:buFont typeface="Montserrat"/>
              <a:buNone/>
            </a:pPr>
            <a:r>
              <a:rPr lang="es-AR">
                <a:solidFill>
                  <a:srgbClr val="CEA6FF"/>
                </a:solidFill>
              </a:rPr>
              <a:t>WHERE</a:t>
            </a:r>
            <a:endParaRPr/>
          </a:p>
        </p:txBody>
      </p:sp>
      <p:sp>
        <p:nvSpPr>
          <p:cNvPr id="255" name="Google Shape;255;p24"/>
          <p:cNvSpPr txBox="1"/>
          <p:nvPr/>
        </p:nvSpPr>
        <p:spPr>
          <a:xfrm>
            <a:off x="759597" y="1208383"/>
            <a:ext cx="7694600" cy="197053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Importante: </a:t>
            </a:r>
            <a:endParaRPr/>
          </a:p>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La cláusula WHERE aparece inmediatamente después de la cláusula FROM y contiene una o más expresiones lógicas que evalúan cada fila de la tabla.</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sp>
        <p:nvSpPr>
          <p:cNvPr id="256" name="Google Shape;256;p24"/>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s-AR">
                <a:solidFill>
                  <a:srgbClr val="CEA6FF"/>
                </a:solidFill>
              </a:rPr>
              <a:t>OPERADORES DE COMPARACIÓN</a:t>
            </a:r>
            <a:endParaRPr/>
          </a:p>
        </p:txBody>
      </p:sp>
      <p:sp>
        <p:nvSpPr>
          <p:cNvPr id="262" name="Google Shape;262;p25"/>
          <p:cNvSpPr txBox="1"/>
          <p:nvPr/>
        </p:nvSpPr>
        <p:spPr>
          <a:xfrm>
            <a:off x="759597" y="1208383"/>
            <a:ext cx="7694600" cy="160120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La forma más básica de filtrar datos es utilizar operadores de comparación. La siguiente tabla muestra los operadores de comparación SQL:</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pic>
        <p:nvPicPr>
          <p:cNvPr id="263" name="Google Shape;263;p25"/>
          <p:cNvPicPr preferRelativeResize="0"/>
          <p:nvPr/>
        </p:nvPicPr>
        <p:blipFill rotWithShape="1">
          <a:blip r:embed="rId3">
            <a:alphaModFix/>
          </a:blip>
          <a:srcRect b="0" l="0" r="0" t="0"/>
          <a:stretch/>
        </p:blipFill>
        <p:spPr>
          <a:xfrm>
            <a:off x="6024452" y="2327864"/>
            <a:ext cx="2429745" cy="2653623"/>
          </a:xfrm>
          <a:prstGeom prst="rect">
            <a:avLst/>
          </a:prstGeom>
          <a:noFill/>
          <a:ln cap="flat" cmpd="sng" w="9525">
            <a:solidFill>
              <a:srgbClr val="FFC000"/>
            </a:solidFill>
            <a:prstDash val="solid"/>
            <a:round/>
            <a:headEnd len="sm" w="sm" type="none"/>
            <a:tailEnd len="sm" w="sm" type="none"/>
          </a:ln>
        </p:spPr>
      </p:pic>
      <p:sp>
        <p:nvSpPr>
          <p:cNvPr id="264" name="Google Shape;264;p25"/>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724700" y="551800"/>
            <a:ext cx="7455600" cy="82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300"/>
              <a:buFont typeface="Montserrat"/>
              <a:buNone/>
            </a:pPr>
            <a:r>
              <a:rPr lang="es-AR">
                <a:solidFill>
                  <a:srgbClr val="CEA6FF"/>
                </a:solidFill>
              </a:rPr>
              <a:t>OPERADORES LÓGICOS</a:t>
            </a:r>
            <a:endParaRPr/>
          </a:p>
        </p:txBody>
      </p:sp>
      <p:sp>
        <p:nvSpPr>
          <p:cNvPr id="270" name="Google Shape;270;p26"/>
          <p:cNvSpPr txBox="1"/>
          <p:nvPr/>
        </p:nvSpPr>
        <p:spPr>
          <a:xfrm>
            <a:off x="759597" y="1208383"/>
            <a:ext cx="7694600" cy="86254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La siguiente tabla muestra los operadores lógicos de SQL:</a:t>
            </a:r>
            <a:endParaRPr/>
          </a:p>
          <a:p>
            <a:pPr indent="0" lvl="0" marL="0" marR="0" rtl="0" algn="just">
              <a:lnSpc>
                <a:spcPct val="150000"/>
              </a:lnSpc>
              <a:spcBef>
                <a:spcPts val="0"/>
              </a:spcBef>
              <a:spcAft>
                <a:spcPts val="0"/>
              </a:spcAft>
              <a:buNone/>
            </a:pPr>
            <a:r>
              <a:t/>
            </a:r>
            <a:endParaRPr b="0" i="0" sz="2000" u="none" cap="none" strike="noStrike">
              <a:solidFill>
                <a:srgbClr val="434343"/>
              </a:solidFill>
              <a:latin typeface="Lato"/>
              <a:ea typeface="Lato"/>
              <a:cs typeface="Lato"/>
              <a:sym typeface="Lato"/>
            </a:endParaRPr>
          </a:p>
        </p:txBody>
      </p:sp>
      <p:pic>
        <p:nvPicPr>
          <p:cNvPr id="271" name="Google Shape;271;p26"/>
          <p:cNvPicPr preferRelativeResize="0"/>
          <p:nvPr/>
        </p:nvPicPr>
        <p:blipFill rotWithShape="1">
          <a:blip r:embed="rId3">
            <a:alphaModFix/>
          </a:blip>
          <a:srcRect b="16685" l="0" r="0" t="0"/>
          <a:stretch/>
        </p:blipFill>
        <p:spPr>
          <a:xfrm>
            <a:off x="836201" y="1796180"/>
            <a:ext cx="7455600" cy="2980005"/>
          </a:xfrm>
          <a:prstGeom prst="rect">
            <a:avLst/>
          </a:prstGeom>
          <a:noFill/>
          <a:ln cap="flat" cmpd="sng" w="9525">
            <a:solidFill>
              <a:srgbClr val="FFC000"/>
            </a:solidFill>
            <a:prstDash val="solid"/>
            <a:round/>
            <a:headEnd len="sm" w="sm" type="none"/>
            <a:tailEnd len="sm" w="sm" type="none"/>
          </a:ln>
        </p:spPr>
      </p:pic>
      <p:sp>
        <p:nvSpPr>
          <p:cNvPr id="272" name="Google Shape;272;p26"/>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7"/>
          <p:cNvPicPr preferRelativeResize="0"/>
          <p:nvPr/>
        </p:nvPicPr>
        <p:blipFill rotWithShape="1">
          <a:blip r:embed="rId3">
            <a:alphaModFix/>
          </a:blip>
          <a:srcRect b="1934" l="10868" r="6040" t="4096"/>
          <a:stretch/>
        </p:blipFill>
        <p:spPr>
          <a:xfrm>
            <a:off x="161500" y="149075"/>
            <a:ext cx="4273825" cy="4832925"/>
          </a:xfrm>
          <a:prstGeom prst="rect">
            <a:avLst/>
          </a:prstGeom>
          <a:noFill/>
          <a:ln>
            <a:noFill/>
          </a:ln>
        </p:spPr>
      </p:pic>
      <p:sp>
        <p:nvSpPr>
          <p:cNvPr id="278" name="Google Shape;278;p27"/>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600"/>
              <a:buNone/>
            </a:pPr>
            <a:r>
              <a:rPr lang="es-AR">
                <a:latin typeface="Montserrat Light"/>
                <a:ea typeface="Montserrat Light"/>
                <a:cs typeface="Montserrat Light"/>
                <a:sym typeface="Montserrat Light"/>
              </a:rPr>
              <a:t>Big Query</a:t>
            </a:r>
            <a:endParaRPr>
              <a:latin typeface="Montserrat Light"/>
              <a:ea typeface="Montserrat Light"/>
              <a:cs typeface="Montserrat Light"/>
              <a:sym typeface="Montserrat Light"/>
            </a:endParaRPr>
          </a:p>
        </p:txBody>
      </p:sp>
      <p:sp>
        <p:nvSpPr>
          <p:cNvPr id="279" name="Google Shape;279;p27"/>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s-AR"/>
              <a:t>03</a:t>
            </a:r>
            <a:endParaRPr/>
          </a:p>
        </p:txBody>
      </p:sp>
      <p:sp>
        <p:nvSpPr>
          <p:cNvPr id="280" name="Google Shape;280;p27"/>
          <p:cNvSpPr/>
          <p:nvPr/>
        </p:nvSpPr>
        <p:spPr>
          <a:xfrm>
            <a:off x="0" y="0"/>
            <a:ext cx="4572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idx="4294967295" type="title"/>
          </p:nvPr>
        </p:nvSpPr>
        <p:spPr>
          <a:xfrm>
            <a:off x="0" y="420068"/>
            <a:ext cx="9142412"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s-AR" sz="2600">
                <a:solidFill>
                  <a:srgbClr val="CEA6FF"/>
                </a:solidFill>
                <a:latin typeface="Montserrat"/>
                <a:ea typeface="Montserrat"/>
                <a:cs typeface="Montserrat"/>
                <a:sym typeface="Montserrat"/>
              </a:rPr>
              <a:t>Big Query</a:t>
            </a:r>
            <a:endParaRPr sz="2600">
              <a:solidFill>
                <a:srgbClr val="CEA6FF"/>
              </a:solidFill>
              <a:latin typeface="Montserrat"/>
              <a:ea typeface="Montserrat"/>
              <a:cs typeface="Montserrat"/>
              <a:sym typeface="Montserrat"/>
            </a:endParaRPr>
          </a:p>
        </p:txBody>
      </p:sp>
      <p:pic>
        <p:nvPicPr>
          <p:cNvPr id="286" name="Google Shape;286;p28"/>
          <p:cNvPicPr preferRelativeResize="0"/>
          <p:nvPr/>
        </p:nvPicPr>
        <p:blipFill rotWithShape="1">
          <a:blip r:embed="rId3">
            <a:alphaModFix/>
          </a:blip>
          <a:srcRect b="0" l="0" r="0" t="0"/>
          <a:stretch/>
        </p:blipFill>
        <p:spPr>
          <a:xfrm>
            <a:off x="1546878" y="1190878"/>
            <a:ext cx="6426703" cy="3075354"/>
          </a:xfrm>
          <a:prstGeom prst="rect">
            <a:avLst/>
          </a:prstGeom>
          <a:noFill/>
          <a:ln>
            <a:noFill/>
          </a:ln>
        </p:spPr>
      </p:pic>
      <p:sp>
        <p:nvSpPr>
          <p:cNvPr id="287" name="Google Shape;287;p28"/>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ph idx="4294967295" type="title"/>
          </p:nvPr>
        </p:nvSpPr>
        <p:spPr>
          <a:xfrm>
            <a:off x="0" y="321661"/>
            <a:ext cx="9142412"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s-AR" sz="2600">
                <a:solidFill>
                  <a:srgbClr val="CEA6FF"/>
                </a:solidFill>
                <a:latin typeface="Montserrat"/>
                <a:ea typeface="Montserrat"/>
                <a:cs typeface="Montserrat"/>
                <a:sym typeface="Montserrat"/>
              </a:rPr>
              <a:t>Big Query</a:t>
            </a:r>
            <a:endParaRPr sz="2600">
              <a:solidFill>
                <a:srgbClr val="CEA6FF"/>
              </a:solidFill>
              <a:latin typeface="Montserrat"/>
              <a:ea typeface="Montserrat"/>
              <a:cs typeface="Montserrat"/>
              <a:sym typeface="Montserrat"/>
            </a:endParaRPr>
          </a:p>
        </p:txBody>
      </p:sp>
      <p:pic>
        <p:nvPicPr>
          <p:cNvPr id="293" name="Google Shape;293;p29"/>
          <p:cNvPicPr preferRelativeResize="0"/>
          <p:nvPr/>
        </p:nvPicPr>
        <p:blipFill rotWithShape="1">
          <a:blip r:embed="rId3">
            <a:alphaModFix/>
          </a:blip>
          <a:srcRect b="0" l="0" r="0" t="0"/>
          <a:stretch/>
        </p:blipFill>
        <p:spPr>
          <a:xfrm>
            <a:off x="1069512" y="1031442"/>
            <a:ext cx="7166317" cy="3180441"/>
          </a:xfrm>
          <a:prstGeom prst="rect">
            <a:avLst/>
          </a:prstGeom>
          <a:noFill/>
          <a:ln>
            <a:noFill/>
          </a:ln>
        </p:spPr>
      </p:pic>
      <p:sp>
        <p:nvSpPr>
          <p:cNvPr id="294" name="Google Shape;294;p29"/>
          <p:cNvSpPr/>
          <p:nvPr/>
        </p:nvSpPr>
        <p:spPr>
          <a:xfrm>
            <a:off x="8670800" y="29506"/>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3"/>
          <p:cNvPicPr preferRelativeResize="0"/>
          <p:nvPr/>
        </p:nvPicPr>
        <p:blipFill rotWithShape="1">
          <a:blip r:embed="rId3">
            <a:alphaModFix/>
          </a:blip>
          <a:srcRect b="1934" l="10868" r="6040" t="4096"/>
          <a:stretch/>
        </p:blipFill>
        <p:spPr>
          <a:xfrm>
            <a:off x="161500" y="149075"/>
            <a:ext cx="4273825" cy="4832925"/>
          </a:xfrm>
          <a:prstGeom prst="rect">
            <a:avLst/>
          </a:prstGeom>
          <a:noFill/>
          <a:ln>
            <a:noFill/>
          </a:ln>
        </p:spPr>
      </p:pic>
      <p:sp>
        <p:nvSpPr>
          <p:cNvPr id="92" name="Google Shape;92;p3"/>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600"/>
              <a:buNone/>
            </a:pPr>
            <a:r>
              <a:rPr lang="es-AR">
                <a:latin typeface="Montserrat Light"/>
                <a:ea typeface="Montserrat Light"/>
                <a:cs typeface="Montserrat Light"/>
                <a:sym typeface="Montserrat Light"/>
              </a:rPr>
              <a:t>Modelo Relacional</a:t>
            </a:r>
            <a:endParaRPr>
              <a:latin typeface="Montserrat Light"/>
              <a:ea typeface="Montserrat Light"/>
              <a:cs typeface="Montserrat Light"/>
              <a:sym typeface="Montserrat Light"/>
            </a:endParaRPr>
          </a:p>
        </p:txBody>
      </p:sp>
      <p:sp>
        <p:nvSpPr>
          <p:cNvPr id="93" name="Google Shape;93;p3"/>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s-AR"/>
              <a:t>01</a:t>
            </a:r>
            <a:endParaRPr/>
          </a:p>
        </p:txBody>
      </p:sp>
      <p:sp>
        <p:nvSpPr>
          <p:cNvPr id="94" name="Google Shape;94;p3"/>
          <p:cNvSpPr/>
          <p:nvPr/>
        </p:nvSpPr>
        <p:spPr>
          <a:xfrm>
            <a:off x="0" y="0"/>
            <a:ext cx="4572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ph idx="4294967295" type="title"/>
          </p:nvPr>
        </p:nvSpPr>
        <p:spPr>
          <a:xfrm>
            <a:off x="321184" y="300859"/>
            <a:ext cx="9142412" cy="9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SzPts val="2700"/>
              <a:buFont typeface="Montserrat ExtraLight"/>
              <a:buNone/>
            </a:pPr>
            <a:r>
              <a:rPr lang="es-AR" sz="2600">
                <a:solidFill>
                  <a:srgbClr val="CEA6FF"/>
                </a:solidFill>
                <a:latin typeface="Montserrat"/>
                <a:ea typeface="Montserrat"/>
                <a:cs typeface="Montserrat"/>
                <a:sym typeface="Montserrat"/>
              </a:rPr>
              <a:t>¿Qué otro servicios importantes existen en GCP?</a:t>
            </a:r>
            <a:endParaRPr sz="2600">
              <a:solidFill>
                <a:srgbClr val="CEA6FF"/>
              </a:solidFill>
              <a:latin typeface="Montserrat"/>
              <a:ea typeface="Montserrat"/>
              <a:cs typeface="Montserrat"/>
              <a:sym typeface="Montserrat"/>
            </a:endParaRPr>
          </a:p>
        </p:txBody>
      </p:sp>
      <p:sp>
        <p:nvSpPr>
          <p:cNvPr id="300" name="Google Shape;300;p30"/>
          <p:cNvSpPr txBox="1"/>
          <p:nvPr/>
        </p:nvSpPr>
        <p:spPr>
          <a:xfrm>
            <a:off x="392565" y="982064"/>
            <a:ext cx="7925811" cy="263591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s-AR" sz="1600" u="none" cap="none" strike="noStrike">
                <a:solidFill>
                  <a:schemeClr val="dk1"/>
                </a:solidFill>
                <a:latin typeface="Roboto Mono"/>
                <a:ea typeface="Roboto Mono"/>
                <a:cs typeface="Roboto Mono"/>
                <a:sym typeface="Roboto Mono"/>
              </a:rPr>
              <a:t>Cloud Storage</a:t>
            </a:r>
            <a:r>
              <a:rPr b="0" i="0" lang="es-AR" sz="1600" u="none" cap="none" strike="noStrike">
                <a:solidFill>
                  <a:schemeClr val="dk1"/>
                </a:solidFill>
                <a:latin typeface="Roboto Mono"/>
                <a:ea typeface="Roboto Mono"/>
                <a:cs typeface="Roboto Mono"/>
                <a:sym typeface="Roboto Mono"/>
              </a:rPr>
              <a:t>: Servicio para almacenar y recuperar cualquier cantidad de datos en todo el mundo y en cualquier momento. Cloud Storage se puede utilizar en varias situaciones, como la entrega de contenido de un sitio web, el almacenamiento de datos con fines de archivo y recuperación ante desastres, o la distribución de grandes objetos de datos a los usuarios a través de una descarga directa.</a:t>
            </a:r>
            <a:endParaRPr/>
          </a:p>
        </p:txBody>
      </p:sp>
      <p:pic>
        <p:nvPicPr>
          <p:cNvPr descr="Almacenamiento en la nube con Google Cloud Platform : Intelligence Partner" id="301" name="Google Shape;301;p30"/>
          <p:cNvPicPr preferRelativeResize="0"/>
          <p:nvPr/>
        </p:nvPicPr>
        <p:blipFill rotWithShape="1">
          <a:blip r:embed="rId3">
            <a:alphaModFix/>
          </a:blip>
          <a:srcRect b="0" l="0" r="0" t="0"/>
          <a:stretch/>
        </p:blipFill>
        <p:spPr>
          <a:xfrm>
            <a:off x="6283137" y="2952259"/>
            <a:ext cx="2781991" cy="2781991"/>
          </a:xfrm>
          <a:prstGeom prst="rect">
            <a:avLst/>
          </a:prstGeom>
          <a:noFill/>
          <a:ln>
            <a:noFill/>
          </a:ln>
        </p:spPr>
      </p:pic>
      <p:sp>
        <p:nvSpPr>
          <p:cNvPr id="302" name="Google Shape;302;p30"/>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nvSpPr>
        <p:spPr>
          <a:xfrm>
            <a:off x="424882" y="975761"/>
            <a:ext cx="7961322" cy="226658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s-AR" sz="1600" u="none" cap="none" strike="noStrike">
                <a:solidFill>
                  <a:schemeClr val="dk1"/>
                </a:solidFill>
                <a:latin typeface="Roboto Mono"/>
                <a:ea typeface="Roboto Mono"/>
                <a:cs typeface="Roboto Mono"/>
                <a:sym typeface="Roboto Mono"/>
              </a:rPr>
              <a:t>Compute Engine: </a:t>
            </a:r>
            <a:r>
              <a:rPr b="0" i="0" lang="es-AR" sz="1600" u="none" cap="none" strike="noStrike">
                <a:solidFill>
                  <a:schemeClr val="dk1"/>
                </a:solidFill>
                <a:latin typeface="Roboto Mono"/>
                <a:ea typeface="Roboto Mono"/>
                <a:cs typeface="Roboto Mono"/>
                <a:sym typeface="Roboto Mono"/>
              </a:rPr>
              <a:t>Servicio de computación seguro y personalizable con el que podemos crear y ejecutar máquinas virtuales en la infraestructura de Google. Los nuevos clientes reciben 300 USD en crédito gratis para invertirlos en Google Cloud. Todos los clientes tienen acceso a una máquina de uso general (instancia f1-micro) cada mes de forma gratuita (Cloud Shell).</a:t>
            </a:r>
            <a:endParaRPr/>
          </a:p>
        </p:txBody>
      </p:sp>
      <p:pic>
        <p:nvPicPr>
          <p:cNvPr descr="Download Google Compute Engine (GCE) Logo in SVG Vector or PNG File Format  - Logo.wine" id="308" name="Google Shape;308;p31"/>
          <p:cNvPicPr preferRelativeResize="0"/>
          <p:nvPr/>
        </p:nvPicPr>
        <p:blipFill rotWithShape="1">
          <a:blip r:embed="rId3">
            <a:alphaModFix/>
          </a:blip>
          <a:srcRect b="0" l="0" r="0" t="0"/>
          <a:stretch/>
        </p:blipFill>
        <p:spPr>
          <a:xfrm>
            <a:off x="6344745" y="3242344"/>
            <a:ext cx="2834255" cy="1889406"/>
          </a:xfrm>
          <a:prstGeom prst="rect">
            <a:avLst/>
          </a:prstGeom>
          <a:noFill/>
          <a:ln>
            <a:noFill/>
          </a:ln>
        </p:spPr>
      </p:pic>
      <p:sp>
        <p:nvSpPr>
          <p:cNvPr id="309" name="Google Shape;309;p31"/>
          <p:cNvSpPr txBox="1"/>
          <p:nvPr/>
        </p:nvSpPr>
        <p:spPr>
          <a:xfrm>
            <a:off x="480247" y="3587289"/>
            <a:ext cx="4660928" cy="14048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OTROS! </a:t>
            </a:r>
            <a:endParaRPr/>
          </a:p>
          <a:p>
            <a:pPr indent="-228554" lvl="0" marL="228554" marR="0" rtl="0" algn="l">
              <a:lnSpc>
                <a:spcPct val="150000"/>
              </a:lnSpc>
              <a:spcBef>
                <a:spcPts val="0"/>
              </a:spcBef>
              <a:spcAft>
                <a:spcPts val="0"/>
              </a:spcAft>
              <a:buClr>
                <a:srgbClr val="000000"/>
              </a:buClr>
              <a:buSzPts val="1600"/>
              <a:buFont typeface="Arial"/>
              <a:buChar char="•"/>
            </a:pPr>
            <a:r>
              <a:rPr b="0" i="0" lang="es-AR" sz="1600" u="none" cap="none" strike="noStrike">
                <a:solidFill>
                  <a:schemeClr val="dk1"/>
                </a:solidFill>
                <a:latin typeface="Roboto Mono"/>
                <a:ea typeface="Roboto Mono"/>
                <a:cs typeface="Roboto Mono"/>
                <a:sym typeface="Roboto Mono"/>
              </a:rPr>
              <a:t>Cloud Functions.</a:t>
            </a:r>
            <a:endParaRPr/>
          </a:p>
          <a:p>
            <a:pPr indent="-228554" lvl="0" marL="228554" marR="0" rtl="0" algn="l">
              <a:lnSpc>
                <a:spcPct val="150000"/>
              </a:lnSpc>
              <a:spcBef>
                <a:spcPts val="0"/>
              </a:spcBef>
              <a:spcAft>
                <a:spcPts val="0"/>
              </a:spcAft>
              <a:buClr>
                <a:srgbClr val="000000"/>
              </a:buClr>
              <a:buSzPts val="1600"/>
              <a:buFont typeface="Arial"/>
              <a:buChar char="•"/>
            </a:pPr>
            <a:r>
              <a:rPr b="0" i="0" lang="es-AR" sz="1600" u="none" cap="none" strike="noStrike">
                <a:solidFill>
                  <a:schemeClr val="dk1"/>
                </a:solidFill>
                <a:latin typeface="Roboto Mono"/>
                <a:ea typeface="Roboto Mono"/>
                <a:cs typeface="Roboto Mono"/>
                <a:sym typeface="Roboto Mono"/>
              </a:rPr>
              <a:t>Cloud SQL.</a:t>
            </a:r>
            <a:endParaRPr/>
          </a:p>
          <a:p>
            <a:pPr indent="-228554" lvl="0" marL="228554" marR="0" rtl="0" algn="l">
              <a:lnSpc>
                <a:spcPct val="150000"/>
              </a:lnSpc>
              <a:spcBef>
                <a:spcPts val="0"/>
              </a:spcBef>
              <a:spcAft>
                <a:spcPts val="0"/>
              </a:spcAft>
              <a:buClr>
                <a:srgbClr val="000000"/>
              </a:buClr>
              <a:buSzPts val="1600"/>
              <a:buFont typeface="Arial"/>
              <a:buChar char="•"/>
            </a:pPr>
            <a:r>
              <a:rPr b="0" i="0" lang="es-AR" sz="1600" u="none" cap="none" strike="noStrike">
                <a:solidFill>
                  <a:schemeClr val="dk1"/>
                </a:solidFill>
                <a:latin typeface="Roboto Mono"/>
                <a:ea typeface="Roboto Mono"/>
                <a:cs typeface="Roboto Mono"/>
                <a:sym typeface="Roboto Mono"/>
              </a:rPr>
              <a:t>Data Flow.</a:t>
            </a:r>
            <a:endParaRPr/>
          </a:p>
        </p:txBody>
      </p:sp>
      <p:sp>
        <p:nvSpPr>
          <p:cNvPr id="310" name="Google Shape;310;p31"/>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1"/>
          <p:cNvSpPr txBox="1"/>
          <p:nvPr/>
        </p:nvSpPr>
        <p:spPr>
          <a:xfrm>
            <a:off x="321184" y="300859"/>
            <a:ext cx="9142412" cy="9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SzPts val="2700"/>
              <a:buFont typeface="Montserrat ExtraLight"/>
              <a:buNone/>
            </a:pPr>
            <a:r>
              <a:rPr b="0" i="0" lang="es-AR" sz="2600" u="none" cap="none" strike="noStrike">
                <a:solidFill>
                  <a:srgbClr val="CEA6FF"/>
                </a:solidFill>
                <a:latin typeface="Montserrat"/>
                <a:ea typeface="Montserrat"/>
                <a:cs typeface="Montserrat"/>
                <a:sym typeface="Montserrat"/>
              </a:rPr>
              <a:t>¿Qué otro servicios importantes existen en GCP?</a:t>
            </a:r>
            <a:endParaRPr b="0" i="0" sz="2600" u="none" cap="none" strike="noStrike">
              <a:solidFill>
                <a:srgbClr val="CEA6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idx="4294967295" type="title"/>
          </p:nvPr>
        </p:nvSpPr>
        <p:spPr>
          <a:xfrm>
            <a:off x="-20494" y="454826"/>
            <a:ext cx="9142412"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s-AR" sz="2600">
                <a:solidFill>
                  <a:srgbClr val="CEA6FF"/>
                </a:solidFill>
                <a:latin typeface="Montserrat"/>
                <a:ea typeface="Montserrat"/>
                <a:cs typeface="Montserrat"/>
                <a:sym typeface="Montserrat"/>
              </a:rPr>
              <a:t>Buenas Prácticas y Recomendaciones</a:t>
            </a:r>
            <a:endParaRPr sz="2600">
              <a:solidFill>
                <a:srgbClr val="CEA6FF"/>
              </a:solidFill>
              <a:latin typeface="Montserrat"/>
              <a:ea typeface="Montserrat"/>
              <a:cs typeface="Montserrat"/>
              <a:sym typeface="Montserrat"/>
            </a:endParaRPr>
          </a:p>
        </p:txBody>
      </p:sp>
      <p:sp>
        <p:nvSpPr>
          <p:cNvPr id="317" name="Google Shape;317;p32"/>
          <p:cNvSpPr txBox="1"/>
          <p:nvPr/>
        </p:nvSpPr>
        <p:spPr>
          <a:xfrm>
            <a:off x="257452" y="1141862"/>
            <a:ext cx="8016400" cy="361041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s-AR" sz="1400" u="none" cap="none" strike="noStrike">
                <a:solidFill>
                  <a:schemeClr val="dk1"/>
                </a:solidFill>
                <a:latin typeface="Roboto Mono"/>
                <a:ea typeface="Roboto Mono"/>
                <a:cs typeface="Roboto Mono"/>
                <a:sym typeface="Roboto Mono"/>
              </a:rPr>
              <a:t>Centrarse en el negocio: </a:t>
            </a:r>
            <a:r>
              <a:rPr b="0" i="0" lang="es-AR" sz="1400" u="none" cap="none" strike="noStrike">
                <a:solidFill>
                  <a:schemeClr val="dk1"/>
                </a:solidFill>
                <a:latin typeface="Roboto Mono"/>
                <a:ea typeface="Roboto Mono"/>
                <a:cs typeface="Roboto Mono"/>
                <a:sym typeface="Roboto Mono"/>
              </a:rPr>
              <a:t>Hay que concentrarse en la identificación de los requerimientos del negocio y su valor asociado, y usar estos esfuerzos para desarrollar relaciones sólidas con el negocio.</a:t>
            </a:r>
            <a:endParaRPr/>
          </a:p>
          <a:p>
            <a:pPr indent="0" lvl="0" marL="0" marR="0" rtl="0" algn="just">
              <a:lnSpc>
                <a:spcPct val="150000"/>
              </a:lnSpc>
              <a:spcBef>
                <a:spcPts val="0"/>
              </a:spcBef>
              <a:spcAft>
                <a:spcPts val="0"/>
              </a:spcAft>
              <a:buNone/>
            </a:pPr>
            <a:r>
              <a:t/>
            </a:r>
            <a:endParaRPr b="0" i="0" sz="1400" u="none" cap="none" strike="noStrike">
              <a:solidFill>
                <a:schemeClr val="dk1"/>
              </a:solidFill>
              <a:latin typeface="Roboto Mono"/>
              <a:ea typeface="Roboto Mono"/>
              <a:cs typeface="Roboto Mono"/>
              <a:sym typeface="Roboto Mono"/>
            </a:endParaRPr>
          </a:p>
          <a:p>
            <a:pPr indent="0" lvl="0" marL="0" marR="0" rtl="0" algn="just">
              <a:lnSpc>
                <a:spcPct val="150000"/>
              </a:lnSpc>
              <a:spcBef>
                <a:spcPts val="0"/>
              </a:spcBef>
              <a:spcAft>
                <a:spcPts val="0"/>
              </a:spcAft>
              <a:buNone/>
            </a:pPr>
            <a:r>
              <a:rPr b="1" i="0" lang="es-AR" sz="1400" u="none" cap="none" strike="noStrike">
                <a:solidFill>
                  <a:schemeClr val="dk1"/>
                </a:solidFill>
                <a:latin typeface="Roboto Mono"/>
                <a:ea typeface="Roboto Mono"/>
                <a:cs typeface="Roboto Mono"/>
                <a:sym typeface="Roboto Mono"/>
              </a:rPr>
              <a:t>Construir una infraestructura de información adecuada: </a:t>
            </a:r>
            <a:r>
              <a:rPr b="0" i="0" lang="es-AR" sz="1400" u="none" cap="none" strike="noStrike">
                <a:solidFill>
                  <a:schemeClr val="dk1"/>
                </a:solidFill>
                <a:latin typeface="Roboto Mono"/>
                <a:ea typeface="Roboto Mono"/>
                <a:cs typeface="Roboto Mono"/>
                <a:sym typeface="Roboto Mono"/>
              </a:rPr>
              <a:t>Diseñar una base de información única, integrada, fácil de usar, de alto rendimiento donde se reflejará la amplia gama de requerimientos de negocio identificados en la empresa. </a:t>
            </a:r>
            <a:endParaRPr/>
          </a:p>
          <a:p>
            <a:pPr indent="0" lvl="0" marL="0" marR="0" rtl="0" algn="just">
              <a:lnSpc>
                <a:spcPct val="150000"/>
              </a:lnSpc>
              <a:spcBef>
                <a:spcPts val="0"/>
              </a:spcBef>
              <a:spcAft>
                <a:spcPts val="0"/>
              </a:spcAft>
              <a:buNone/>
            </a:pPr>
            <a:r>
              <a:t/>
            </a:r>
            <a:endParaRPr b="0" i="0" sz="1400" u="none" cap="none" strike="noStrike">
              <a:solidFill>
                <a:schemeClr val="dk1"/>
              </a:solidFill>
              <a:latin typeface="Roboto Mono"/>
              <a:ea typeface="Roboto Mono"/>
              <a:cs typeface="Roboto Mono"/>
              <a:sym typeface="Roboto Mono"/>
            </a:endParaRPr>
          </a:p>
          <a:p>
            <a:pPr indent="0" lvl="0" marL="0" marR="0" rtl="0" algn="just">
              <a:lnSpc>
                <a:spcPct val="150000"/>
              </a:lnSpc>
              <a:spcBef>
                <a:spcPts val="0"/>
              </a:spcBef>
              <a:spcAft>
                <a:spcPts val="0"/>
              </a:spcAft>
              <a:buNone/>
            </a:pPr>
            <a:r>
              <a:rPr b="1" i="0" lang="es-AR" sz="1400" u="none" cap="none" strike="noStrike">
                <a:solidFill>
                  <a:schemeClr val="dk1"/>
                </a:solidFill>
                <a:latin typeface="Roboto Mono"/>
                <a:ea typeface="Roboto Mono"/>
                <a:cs typeface="Roboto Mono"/>
                <a:sym typeface="Roboto Mono"/>
              </a:rPr>
              <a:t>Capacitación del Personal: </a:t>
            </a:r>
            <a:r>
              <a:rPr b="0" i="0" lang="es-AR" sz="1400" u="none" cap="none" strike="noStrike">
                <a:solidFill>
                  <a:schemeClr val="dk1"/>
                </a:solidFill>
                <a:latin typeface="Roboto Mono"/>
                <a:ea typeface="Roboto Mono"/>
                <a:cs typeface="Roboto Mono"/>
                <a:sym typeface="Roboto Mono"/>
              </a:rPr>
              <a:t>Aplicar conceptos vinculados al mundo del Data Literacy y la alfabetización de datos</a:t>
            </a:r>
            <a:r>
              <a:rPr b="0" i="0" lang="es-AR" sz="1400" u="none" cap="none" strike="noStrike">
                <a:solidFill>
                  <a:srgbClr val="28262B"/>
                </a:solidFill>
                <a:latin typeface="Raleway"/>
                <a:ea typeface="Raleway"/>
                <a:cs typeface="Raleway"/>
                <a:sym typeface="Raleway"/>
              </a:rPr>
              <a:t>.</a:t>
            </a:r>
            <a:endParaRPr/>
          </a:p>
        </p:txBody>
      </p:sp>
      <p:sp>
        <p:nvSpPr>
          <p:cNvPr id="318" name="Google Shape;318;p32"/>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idx="4294967295" type="title"/>
          </p:nvPr>
        </p:nvSpPr>
        <p:spPr>
          <a:xfrm>
            <a:off x="36588" y="188497"/>
            <a:ext cx="9142412"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s-AR" sz="2600">
                <a:solidFill>
                  <a:srgbClr val="CEA6FF"/>
                </a:solidFill>
                <a:latin typeface="Montserrat"/>
                <a:ea typeface="Montserrat"/>
                <a:cs typeface="Montserrat"/>
                <a:sym typeface="Montserrat"/>
              </a:rPr>
              <a:t>Políticas de costos en GCP</a:t>
            </a:r>
            <a:endParaRPr sz="2600">
              <a:solidFill>
                <a:srgbClr val="CEA6FF"/>
              </a:solidFill>
              <a:latin typeface="Montserrat"/>
              <a:ea typeface="Montserrat"/>
              <a:cs typeface="Montserrat"/>
              <a:sym typeface="Montserrat"/>
            </a:endParaRPr>
          </a:p>
        </p:txBody>
      </p:sp>
      <p:sp>
        <p:nvSpPr>
          <p:cNvPr id="324" name="Google Shape;324;p33"/>
          <p:cNvSpPr txBox="1"/>
          <p:nvPr/>
        </p:nvSpPr>
        <p:spPr>
          <a:xfrm>
            <a:off x="420342" y="752517"/>
            <a:ext cx="7831704" cy="366196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s-AR" sz="1200" u="none" cap="none" strike="noStrike">
                <a:solidFill>
                  <a:schemeClr val="dk1"/>
                </a:solidFill>
                <a:latin typeface="Roboto Mono"/>
                <a:ea typeface="Roboto Mono"/>
                <a:cs typeface="Roboto Mono"/>
                <a:sym typeface="Roboto Mono"/>
              </a:rPr>
              <a:t>Trabajar con Cuotas:</a:t>
            </a:r>
            <a:endParaRPr/>
          </a:p>
          <a:p>
            <a:pPr indent="0" lvl="0" marL="0" marR="0" rtl="0" algn="just">
              <a:lnSpc>
                <a:spcPct val="150000"/>
              </a:lnSpc>
              <a:spcBef>
                <a:spcPts val="0"/>
              </a:spcBef>
              <a:spcAft>
                <a:spcPts val="0"/>
              </a:spcAft>
              <a:buNone/>
            </a:pPr>
            <a:r>
              <a:t/>
            </a:r>
            <a:endParaRPr b="1" i="0" sz="1200" u="none" cap="none" strike="noStrike">
              <a:solidFill>
                <a:schemeClr val="dk1"/>
              </a:solidFill>
              <a:latin typeface="Roboto Mono"/>
              <a:ea typeface="Roboto Mono"/>
              <a:cs typeface="Roboto Mono"/>
              <a:sym typeface="Roboto Mono"/>
            </a:endParaRPr>
          </a:p>
          <a:p>
            <a:pPr indent="0" lvl="0" marL="0" marR="0" rtl="0" algn="just">
              <a:lnSpc>
                <a:spcPct val="150000"/>
              </a:lnSpc>
              <a:spcBef>
                <a:spcPts val="0"/>
              </a:spcBef>
              <a:spcAft>
                <a:spcPts val="0"/>
              </a:spcAft>
              <a:buNone/>
            </a:pPr>
            <a:r>
              <a:rPr b="0" i="0" lang="es-AR" sz="1200" u="none" cap="none" strike="noStrike">
                <a:solidFill>
                  <a:schemeClr val="dk1"/>
                </a:solidFill>
                <a:latin typeface="Roboto Mono"/>
                <a:ea typeface="Roboto Mono"/>
                <a:cs typeface="Roboto Mono"/>
                <a:sym typeface="Roboto Mono"/>
              </a:rPr>
              <a:t>Google Cloud aplica cuotas sobre el uso de recursos para propietarios de proyectos, lo que establece un límite estricto en relación con qué tanto puede usar tu proyecto un recurso particular de Google Cloud. A continuación, se muestran las cuotas que limitan dos tipos de uso de recursos:</a:t>
            </a:r>
            <a:endParaRPr/>
          </a:p>
          <a:p>
            <a:pPr indent="0" lvl="0" marL="0" marR="0" rtl="0" algn="just">
              <a:lnSpc>
                <a:spcPct val="150000"/>
              </a:lnSpc>
              <a:spcBef>
                <a:spcPts val="0"/>
              </a:spcBef>
              <a:spcAft>
                <a:spcPts val="0"/>
              </a:spcAft>
              <a:buNone/>
            </a:pPr>
            <a:r>
              <a:t/>
            </a:r>
            <a:endParaRPr b="0" i="0" sz="1200" u="none" cap="none" strike="noStrike">
              <a:solidFill>
                <a:schemeClr val="dk1"/>
              </a:solidFill>
              <a:latin typeface="Roboto Mono"/>
              <a:ea typeface="Roboto Mono"/>
              <a:cs typeface="Roboto Mono"/>
              <a:sym typeface="Roboto Mono"/>
            </a:endParaRPr>
          </a:p>
          <a:p>
            <a:pPr indent="-171450" lvl="0" marL="171450" marR="0" rtl="0" algn="just">
              <a:lnSpc>
                <a:spcPct val="150000"/>
              </a:lnSpc>
              <a:spcBef>
                <a:spcPts val="0"/>
              </a:spcBef>
              <a:spcAft>
                <a:spcPts val="0"/>
              </a:spcAft>
              <a:buClr>
                <a:srgbClr val="000000"/>
              </a:buClr>
              <a:buSzPts val="1200"/>
              <a:buFont typeface="Arial"/>
              <a:buChar char="•"/>
            </a:pPr>
            <a:r>
              <a:rPr b="0" i="0" lang="es-AR" sz="1200" u="none" cap="none" strike="noStrike">
                <a:solidFill>
                  <a:schemeClr val="dk1"/>
                </a:solidFill>
                <a:latin typeface="Roboto Mono"/>
                <a:ea typeface="Roboto Mono"/>
                <a:cs typeface="Roboto Mono"/>
                <a:sym typeface="Roboto Mono"/>
              </a:rPr>
              <a:t> Cuota de tarifa, como la cantidad de solicitudes a la API por día. Esta cuota se restablece luego de un tiempo especificado, como un minuto o un día.</a:t>
            </a:r>
            <a:endParaRPr/>
          </a:p>
          <a:p>
            <a:pPr indent="-171450" lvl="0" marL="171450" marR="0" rtl="0" algn="just">
              <a:lnSpc>
                <a:spcPct val="150000"/>
              </a:lnSpc>
              <a:spcBef>
                <a:spcPts val="0"/>
              </a:spcBef>
              <a:spcAft>
                <a:spcPts val="0"/>
              </a:spcAft>
              <a:buClr>
                <a:srgbClr val="000000"/>
              </a:buClr>
              <a:buSzPts val="1200"/>
              <a:buFont typeface="Arial"/>
              <a:buChar char="•"/>
            </a:pPr>
            <a:r>
              <a:rPr b="0" i="0" lang="es-AR" sz="1200" u="none" cap="none" strike="noStrike">
                <a:solidFill>
                  <a:schemeClr val="dk1"/>
                </a:solidFill>
                <a:latin typeface="Roboto Mono"/>
                <a:ea typeface="Roboto Mono"/>
                <a:cs typeface="Roboto Mono"/>
                <a:sym typeface="Roboto Mono"/>
              </a:rPr>
              <a:t> Cuota de asignación, como el número de máquinas virtuales o balanceadores de cargas que usa tu proyecto. Esta cuota no se restablece con el tiempo y debe retirarse de manera explícita cuando ya no quieras usar el recurso, por ejemplo, mediante el borrado de un clúster de GKE</a:t>
            </a:r>
            <a:endParaRPr/>
          </a:p>
        </p:txBody>
      </p:sp>
      <p:sp>
        <p:nvSpPr>
          <p:cNvPr id="325" name="Google Shape;325;p33"/>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4"/>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ome | Twin Falls, ID Hands On" id="332" name="Google Shape;332;p34"/>
          <p:cNvPicPr preferRelativeResize="0"/>
          <p:nvPr/>
        </p:nvPicPr>
        <p:blipFill rotWithShape="1">
          <a:blip r:embed="rId3">
            <a:alphaModFix/>
          </a:blip>
          <a:srcRect b="0" l="0" r="0" t="0"/>
          <a:stretch/>
        </p:blipFill>
        <p:spPr>
          <a:xfrm>
            <a:off x="808423" y="522904"/>
            <a:ext cx="7527154" cy="4227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4"/>
          <p:cNvSpPr txBox="1"/>
          <p:nvPr>
            <p:ph type="title"/>
          </p:nvPr>
        </p:nvSpPr>
        <p:spPr>
          <a:xfrm>
            <a:off x="2910003" y="276366"/>
            <a:ext cx="5915025" cy="994172"/>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accent1"/>
              </a:buClr>
              <a:buSzPts val="2700"/>
              <a:buNone/>
            </a:pPr>
            <a:r>
              <a:rPr lang="es-AR" sz="2600">
                <a:solidFill>
                  <a:srgbClr val="CEA6FF"/>
                </a:solidFill>
                <a:latin typeface="Montserrat"/>
                <a:ea typeface="Montserrat"/>
                <a:cs typeface="Montserrat"/>
                <a:sym typeface="Montserrat"/>
              </a:rPr>
              <a:t>Modelo Relacional</a:t>
            </a:r>
            <a:endParaRPr sz="2600">
              <a:solidFill>
                <a:srgbClr val="CEA6FF"/>
              </a:solidFill>
              <a:latin typeface="Montserrat"/>
              <a:ea typeface="Montserrat"/>
              <a:cs typeface="Montserrat"/>
              <a:sym typeface="Montserrat"/>
            </a:endParaRPr>
          </a:p>
        </p:txBody>
      </p:sp>
      <p:sp>
        <p:nvSpPr>
          <p:cNvPr id="100" name="Google Shape;100;p4"/>
          <p:cNvSpPr txBox="1"/>
          <p:nvPr>
            <p:ph idx="1" type="body"/>
          </p:nvPr>
        </p:nvSpPr>
        <p:spPr>
          <a:xfrm>
            <a:off x="318972" y="951748"/>
            <a:ext cx="8097059" cy="3263504"/>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lang="es-AR" sz="1600">
                <a:solidFill>
                  <a:schemeClr val="dk1"/>
                </a:solidFill>
                <a:latin typeface="Roboto Mono"/>
                <a:ea typeface="Roboto Mono"/>
                <a:cs typeface="Roboto Mono"/>
                <a:sym typeface="Roboto Mono"/>
              </a:rPr>
              <a:t>Es una estructura de tablas, las cuales a su vez se relacionan con otras tablas. Su principal característica es no poseer información repetida de forma innecesaria, lo que permite adicionar más información sin llegar a afectar la otra almacenada.</a:t>
            </a:r>
            <a:endParaRPr/>
          </a:p>
          <a:p>
            <a:pPr indent="-228600" lvl="0" marL="45720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pic>
        <p:nvPicPr>
          <p:cNvPr id="101" name="Google Shape;101;p4"/>
          <p:cNvPicPr preferRelativeResize="0"/>
          <p:nvPr/>
        </p:nvPicPr>
        <p:blipFill rotWithShape="1">
          <a:blip r:embed="rId3">
            <a:alphaModFix/>
          </a:blip>
          <a:srcRect b="0" l="0" r="0" t="0"/>
          <a:stretch/>
        </p:blipFill>
        <p:spPr>
          <a:xfrm>
            <a:off x="5317794" y="2645644"/>
            <a:ext cx="3098237" cy="2423175"/>
          </a:xfrm>
          <a:prstGeom prst="rect">
            <a:avLst/>
          </a:prstGeom>
          <a:noFill/>
          <a:ln>
            <a:noFill/>
          </a:ln>
        </p:spPr>
      </p:pic>
      <p:sp>
        <p:nvSpPr>
          <p:cNvPr id="102" name="Google Shape;102;p4"/>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txBox="1"/>
          <p:nvPr>
            <p:ph type="title"/>
          </p:nvPr>
        </p:nvSpPr>
        <p:spPr>
          <a:xfrm>
            <a:off x="2910003" y="276366"/>
            <a:ext cx="5915025" cy="994172"/>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accent1"/>
              </a:buClr>
              <a:buSzPts val="2700"/>
              <a:buNone/>
            </a:pPr>
            <a:r>
              <a:rPr lang="es-AR" sz="2600">
                <a:solidFill>
                  <a:srgbClr val="CEA6FF"/>
                </a:solidFill>
                <a:latin typeface="Montserrat"/>
                <a:ea typeface="Montserrat"/>
                <a:cs typeface="Montserrat"/>
                <a:sym typeface="Montserrat"/>
              </a:rPr>
              <a:t>Modelo Relacional</a:t>
            </a:r>
            <a:endParaRPr sz="2600">
              <a:solidFill>
                <a:srgbClr val="CEA6FF"/>
              </a:solidFill>
              <a:latin typeface="Montserrat"/>
              <a:ea typeface="Montserrat"/>
              <a:cs typeface="Montserrat"/>
              <a:sym typeface="Montserrat"/>
            </a:endParaRPr>
          </a:p>
        </p:txBody>
      </p:sp>
      <p:sp>
        <p:nvSpPr>
          <p:cNvPr id="108" name="Google Shape;108;p5"/>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5"/>
          <p:cNvPicPr preferRelativeResize="0"/>
          <p:nvPr/>
        </p:nvPicPr>
        <p:blipFill rotWithShape="1">
          <a:blip r:embed="rId3">
            <a:alphaModFix/>
          </a:blip>
          <a:srcRect b="0" l="0" r="0" t="0"/>
          <a:stretch/>
        </p:blipFill>
        <p:spPr>
          <a:xfrm>
            <a:off x="1476848" y="976544"/>
            <a:ext cx="6190304" cy="4076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nvSpPr>
        <p:spPr>
          <a:xfrm>
            <a:off x="177553" y="727926"/>
            <a:ext cx="8282866" cy="2316375"/>
          </a:xfrm>
          <a:prstGeom prst="rect">
            <a:avLst/>
          </a:prstGeom>
          <a:noFill/>
          <a:ln>
            <a:noFill/>
          </a:ln>
        </p:spPr>
        <p:txBody>
          <a:bodyPr anchorCtr="0" anchor="ctr" bIns="68550" lIns="68550" spcFirstLastPara="1" rIns="68550" wrap="square" tIns="68550">
            <a:noAutofit/>
          </a:bodyPr>
          <a:lstStyle/>
          <a:p>
            <a:pPr indent="0" lvl="0" marL="0" marR="28574" rtl="0" algn="just">
              <a:lnSpc>
                <a:spcPct val="128571"/>
              </a:lnSpc>
              <a:spcBef>
                <a:spcPts val="0"/>
              </a:spcBef>
              <a:spcAft>
                <a:spcPts val="0"/>
              </a:spcAft>
              <a:buNone/>
            </a:pPr>
            <a:r>
              <a:rPr b="0" i="0" lang="es-AR" sz="1600" u="none" cap="none" strike="noStrike">
                <a:solidFill>
                  <a:schemeClr val="dk1"/>
                </a:solidFill>
                <a:latin typeface="Roboto Mono"/>
                <a:ea typeface="Roboto Mono"/>
                <a:cs typeface="Roboto Mono"/>
                <a:sym typeface="Roboto Mono"/>
              </a:rPr>
              <a:t>También llamada entidad y en algunos textos relación. Es una estructura compuesta por tuplas (filas, registros) y atributos (campos, columnas).</a:t>
            </a:r>
            <a:endParaRPr b="0" i="0" sz="1600" u="none" cap="none" strike="noStrike">
              <a:solidFill>
                <a:schemeClr val="dk1"/>
              </a:solidFill>
              <a:latin typeface="Roboto Mono"/>
              <a:ea typeface="Roboto Mono"/>
              <a:cs typeface="Roboto Mono"/>
              <a:sym typeface="Roboto Mono"/>
            </a:endParaRPr>
          </a:p>
        </p:txBody>
      </p:sp>
      <p:sp>
        <p:nvSpPr>
          <p:cNvPr id="115" name="Google Shape;115;p6"/>
          <p:cNvSpPr txBox="1"/>
          <p:nvPr/>
        </p:nvSpPr>
        <p:spPr>
          <a:xfrm>
            <a:off x="2296462" y="574786"/>
            <a:ext cx="4551075" cy="532575"/>
          </a:xfrm>
          <a:prstGeom prst="rect">
            <a:avLst/>
          </a:prstGeom>
          <a:noFill/>
          <a:ln>
            <a:noFill/>
          </a:ln>
        </p:spPr>
        <p:txBody>
          <a:bodyPr anchorCtr="0" anchor="t" bIns="68550" lIns="68550" spcFirstLastPara="1" rIns="68550" wrap="square" tIns="68550">
            <a:noAutofit/>
          </a:bodyPr>
          <a:lstStyle/>
          <a:p>
            <a:pPr indent="0" lvl="0" marL="0" marR="0" rtl="0" algn="ctr">
              <a:lnSpc>
                <a:spcPct val="150000"/>
              </a:lnSpc>
              <a:spcBef>
                <a:spcPts val="0"/>
              </a:spcBef>
              <a:spcAft>
                <a:spcPts val="0"/>
              </a:spcAft>
              <a:buNone/>
            </a:pPr>
            <a:r>
              <a:rPr b="0" i="0" lang="es-AR" sz="2600" u="none" cap="none" strike="noStrike">
                <a:solidFill>
                  <a:srgbClr val="CEA6FF"/>
                </a:solidFill>
                <a:latin typeface="Montserrat"/>
                <a:ea typeface="Montserrat"/>
                <a:cs typeface="Montserrat"/>
                <a:sym typeface="Montserrat"/>
              </a:rPr>
              <a:t>Tablas</a:t>
            </a:r>
            <a:endParaRPr b="0" i="0" sz="2600" u="none" cap="none" strike="noStrike">
              <a:solidFill>
                <a:srgbClr val="CEA6FF"/>
              </a:solidFill>
              <a:latin typeface="Montserrat"/>
              <a:ea typeface="Montserrat"/>
              <a:cs typeface="Montserrat"/>
              <a:sym typeface="Montserrat"/>
            </a:endParaRPr>
          </a:p>
        </p:txBody>
      </p:sp>
      <p:pic>
        <p:nvPicPr>
          <p:cNvPr id="116" name="Google Shape;116;p6"/>
          <p:cNvPicPr preferRelativeResize="0"/>
          <p:nvPr/>
        </p:nvPicPr>
        <p:blipFill rotWithShape="1">
          <a:blip r:embed="rId3">
            <a:alphaModFix/>
          </a:blip>
          <a:srcRect b="0" l="0" r="0" t="0"/>
          <a:stretch/>
        </p:blipFill>
        <p:spPr>
          <a:xfrm>
            <a:off x="2608770" y="2408481"/>
            <a:ext cx="4551075" cy="2479644"/>
          </a:xfrm>
          <a:prstGeom prst="rect">
            <a:avLst/>
          </a:prstGeom>
          <a:noFill/>
          <a:ln>
            <a:noFill/>
          </a:ln>
        </p:spPr>
      </p:pic>
      <p:sp>
        <p:nvSpPr>
          <p:cNvPr id="117" name="Google Shape;117;p6"/>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nvSpPr>
        <p:spPr>
          <a:xfrm>
            <a:off x="983328" y="1521616"/>
            <a:ext cx="2426765" cy="1029600"/>
          </a:xfrm>
          <a:prstGeom prst="rect">
            <a:avLst/>
          </a:prstGeom>
          <a:noFill/>
          <a:ln>
            <a:noFill/>
          </a:ln>
        </p:spPr>
        <p:txBody>
          <a:bodyPr anchorCtr="0" anchor="ctr" bIns="68550" lIns="68550" spcFirstLastPara="1" rIns="68550" wrap="square" tIns="68550">
            <a:noAutofit/>
          </a:bodyPr>
          <a:lstStyle/>
          <a:p>
            <a:pPr indent="0" lvl="0" marL="0" marR="28574" rtl="0" algn="just">
              <a:lnSpc>
                <a:spcPct val="128571"/>
              </a:lnSpc>
              <a:spcBef>
                <a:spcPts val="0"/>
              </a:spcBef>
              <a:spcAft>
                <a:spcPts val="0"/>
              </a:spcAft>
              <a:buNone/>
            </a:pPr>
            <a:r>
              <a:rPr b="1" i="0" lang="es-AR" sz="1600" u="none" cap="none" strike="noStrike">
                <a:solidFill>
                  <a:schemeClr val="dk1"/>
                </a:solidFill>
                <a:latin typeface="Roboto Mono"/>
                <a:ea typeface="Roboto Mono"/>
                <a:cs typeface="Roboto Mono"/>
                <a:sym typeface="Roboto Mono"/>
              </a:rPr>
              <a:t>Uno a uno</a:t>
            </a:r>
            <a:r>
              <a:rPr b="0" i="0" lang="es-AR" sz="1600" u="none" cap="none" strike="noStrike">
                <a:solidFill>
                  <a:schemeClr val="dk1"/>
                </a:solidFill>
                <a:latin typeface="Roboto Mono"/>
                <a:ea typeface="Roboto Mono"/>
                <a:cs typeface="Roboto Mono"/>
                <a:sym typeface="Roboto Mono"/>
              </a:rPr>
              <a:t>: Cada registro en cada tabla solo aparece una vez.</a:t>
            </a:r>
            <a:endParaRPr b="0" i="0" sz="1600" u="none" cap="none" strike="noStrike">
              <a:solidFill>
                <a:schemeClr val="dk1"/>
              </a:solidFill>
              <a:latin typeface="Roboto Mono"/>
              <a:ea typeface="Roboto Mono"/>
              <a:cs typeface="Roboto Mono"/>
              <a:sym typeface="Roboto Mono"/>
            </a:endParaRPr>
          </a:p>
        </p:txBody>
      </p:sp>
      <p:sp>
        <p:nvSpPr>
          <p:cNvPr id="123" name="Google Shape;123;p7"/>
          <p:cNvSpPr txBox="1"/>
          <p:nvPr/>
        </p:nvSpPr>
        <p:spPr>
          <a:xfrm>
            <a:off x="2637737" y="627534"/>
            <a:ext cx="4551075" cy="53257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s-AR" sz="2600" u="none" cap="none" strike="noStrike">
                <a:solidFill>
                  <a:srgbClr val="CEA6FF"/>
                </a:solidFill>
                <a:latin typeface="Montserrat"/>
                <a:ea typeface="Montserrat"/>
                <a:cs typeface="Montserrat"/>
                <a:sym typeface="Montserrat"/>
              </a:rPr>
              <a:t>Tipos de relaciones</a:t>
            </a:r>
            <a:endParaRPr b="0" i="0" sz="2600" u="none" cap="none" strike="noStrike">
              <a:solidFill>
                <a:srgbClr val="CEA6FF"/>
              </a:solidFill>
              <a:latin typeface="Montserrat"/>
              <a:ea typeface="Montserrat"/>
              <a:cs typeface="Montserrat"/>
              <a:sym typeface="Montserrat"/>
            </a:endParaRPr>
          </a:p>
        </p:txBody>
      </p:sp>
      <p:pic>
        <p:nvPicPr>
          <p:cNvPr id="124" name="Google Shape;124;p7"/>
          <p:cNvPicPr preferRelativeResize="0"/>
          <p:nvPr/>
        </p:nvPicPr>
        <p:blipFill rotWithShape="1">
          <a:blip r:embed="rId3">
            <a:alphaModFix/>
          </a:blip>
          <a:srcRect b="0" l="0" r="0" t="0"/>
          <a:stretch/>
        </p:blipFill>
        <p:spPr>
          <a:xfrm>
            <a:off x="4021585" y="1255071"/>
            <a:ext cx="4325472" cy="1415164"/>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4056030" y="2943873"/>
            <a:ext cx="4325472" cy="1654760"/>
          </a:xfrm>
          <a:prstGeom prst="rect">
            <a:avLst/>
          </a:prstGeom>
          <a:noFill/>
          <a:ln>
            <a:noFill/>
          </a:ln>
        </p:spPr>
      </p:pic>
      <p:sp>
        <p:nvSpPr>
          <p:cNvPr id="126" name="Google Shape;126;p7"/>
          <p:cNvSpPr txBox="1"/>
          <p:nvPr/>
        </p:nvSpPr>
        <p:spPr>
          <a:xfrm>
            <a:off x="991137" y="3486366"/>
            <a:ext cx="2524419" cy="1029600"/>
          </a:xfrm>
          <a:prstGeom prst="rect">
            <a:avLst/>
          </a:prstGeom>
          <a:noFill/>
          <a:ln>
            <a:noFill/>
          </a:ln>
        </p:spPr>
        <p:txBody>
          <a:bodyPr anchorCtr="0" anchor="ctr" bIns="68550" lIns="68550" spcFirstLastPara="1" rIns="68550" wrap="square" tIns="68550">
            <a:noAutofit/>
          </a:bodyPr>
          <a:lstStyle/>
          <a:p>
            <a:pPr indent="0" lvl="0" marL="0" marR="28574" rtl="0" algn="just">
              <a:lnSpc>
                <a:spcPct val="128571"/>
              </a:lnSpc>
              <a:spcBef>
                <a:spcPts val="0"/>
              </a:spcBef>
              <a:spcAft>
                <a:spcPts val="0"/>
              </a:spcAft>
              <a:buNone/>
            </a:pPr>
            <a:r>
              <a:rPr b="1" i="0" lang="es-AR" sz="1600" u="none" cap="none" strike="noStrike">
                <a:solidFill>
                  <a:schemeClr val="dk1"/>
                </a:solidFill>
                <a:latin typeface="Roboto Mono"/>
                <a:ea typeface="Roboto Mono"/>
                <a:cs typeface="Roboto Mono"/>
                <a:sym typeface="Roboto Mono"/>
              </a:rPr>
              <a:t>Uno a muchos</a:t>
            </a:r>
            <a:r>
              <a:rPr b="0" i="0" lang="es-AR" sz="1600" u="none" cap="none" strike="noStrike">
                <a:solidFill>
                  <a:schemeClr val="dk1"/>
                </a:solidFill>
                <a:latin typeface="Roboto Mono"/>
                <a:ea typeface="Roboto Mono"/>
                <a:cs typeface="Roboto Mono"/>
                <a:sym typeface="Roboto Mono"/>
              </a:rPr>
              <a:t>: un registro en una tabla puede tener relación con varios elementos de otra tabla.</a:t>
            </a:r>
            <a:endParaRPr b="0" i="0" sz="1600" u="none" cap="none" strike="noStrike">
              <a:solidFill>
                <a:schemeClr val="dk1"/>
              </a:solidFill>
              <a:latin typeface="Roboto Mono"/>
              <a:ea typeface="Roboto Mono"/>
              <a:cs typeface="Roboto Mono"/>
              <a:sym typeface="Roboto Mono"/>
            </a:endParaRPr>
          </a:p>
        </p:txBody>
      </p:sp>
      <p:sp>
        <p:nvSpPr>
          <p:cNvPr id="127" name="Google Shape;127;p7"/>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nvSpPr>
        <p:spPr>
          <a:xfrm>
            <a:off x="913739" y="1176010"/>
            <a:ext cx="7558455" cy="871650"/>
          </a:xfrm>
          <a:prstGeom prst="rect">
            <a:avLst/>
          </a:prstGeom>
          <a:noFill/>
          <a:ln>
            <a:noFill/>
          </a:ln>
        </p:spPr>
        <p:txBody>
          <a:bodyPr anchorCtr="0" anchor="ctr" bIns="68550" lIns="68550" spcFirstLastPara="1" rIns="68550" wrap="square" tIns="68550">
            <a:noAutofit/>
          </a:bodyPr>
          <a:lstStyle/>
          <a:p>
            <a:pPr indent="0" lvl="0" marL="0" marR="28574" rtl="0" algn="l">
              <a:lnSpc>
                <a:spcPct val="128571"/>
              </a:lnSpc>
              <a:spcBef>
                <a:spcPts val="0"/>
              </a:spcBef>
              <a:spcAft>
                <a:spcPts val="0"/>
              </a:spcAft>
              <a:buNone/>
            </a:pPr>
            <a:r>
              <a:rPr b="1" i="0" lang="es-AR" sz="1600" u="none" cap="none" strike="noStrike">
                <a:solidFill>
                  <a:schemeClr val="dk1"/>
                </a:solidFill>
                <a:latin typeface="Roboto Mono"/>
                <a:ea typeface="Roboto Mono"/>
                <a:cs typeface="Roboto Mono"/>
                <a:sym typeface="Roboto Mono"/>
              </a:rPr>
              <a:t>Muchos a muchos</a:t>
            </a:r>
            <a:r>
              <a:rPr b="0" i="0" lang="es-AR" sz="1600" u="none" cap="none" strike="noStrike">
                <a:solidFill>
                  <a:schemeClr val="dk1"/>
                </a:solidFill>
                <a:latin typeface="Roboto Mono"/>
                <a:ea typeface="Roboto Mono"/>
                <a:cs typeface="Roboto Mono"/>
                <a:sym typeface="Roboto Mono"/>
              </a:rPr>
              <a:t>: Cuando uno o más registros en una tabla puede tener una relación con uno o más elementos de otra tabla</a:t>
            </a:r>
            <a:endParaRPr b="0" i="0" sz="1600" u="none" cap="none" strike="noStrike">
              <a:solidFill>
                <a:schemeClr val="dk1"/>
              </a:solidFill>
              <a:latin typeface="Roboto Mono"/>
              <a:ea typeface="Roboto Mono"/>
              <a:cs typeface="Roboto Mono"/>
              <a:sym typeface="Roboto Mono"/>
            </a:endParaRPr>
          </a:p>
        </p:txBody>
      </p:sp>
      <p:sp>
        <p:nvSpPr>
          <p:cNvPr id="133" name="Google Shape;133;p8"/>
          <p:cNvSpPr txBox="1"/>
          <p:nvPr/>
        </p:nvSpPr>
        <p:spPr>
          <a:xfrm>
            <a:off x="2609262" y="494672"/>
            <a:ext cx="4551075" cy="53257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s-AR" sz="2600" u="none" cap="none" strike="noStrike">
                <a:solidFill>
                  <a:srgbClr val="CEA6FF"/>
                </a:solidFill>
                <a:latin typeface="Montserrat"/>
                <a:ea typeface="Montserrat"/>
                <a:cs typeface="Montserrat"/>
                <a:sym typeface="Montserrat"/>
              </a:rPr>
              <a:t>Tipos de relaciones</a:t>
            </a:r>
            <a:endParaRPr b="0" i="0" sz="2600" u="none" cap="none" strike="noStrike">
              <a:solidFill>
                <a:srgbClr val="CEA6FF"/>
              </a:solidFill>
              <a:latin typeface="Montserrat"/>
              <a:ea typeface="Montserrat"/>
              <a:cs typeface="Montserrat"/>
              <a:sym typeface="Montserrat"/>
            </a:endParaRPr>
          </a:p>
        </p:txBody>
      </p:sp>
      <p:pic>
        <p:nvPicPr>
          <p:cNvPr id="134" name="Google Shape;134;p8"/>
          <p:cNvPicPr preferRelativeResize="0"/>
          <p:nvPr/>
        </p:nvPicPr>
        <p:blipFill rotWithShape="1">
          <a:blip r:embed="rId3">
            <a:alphaModFix/>
          </a:blip>
          <a:srcRect b="0" l="0" r="0" t="0"/>
          <a:stretch/>
        </p:blipFill>
        <p:spPr>
          <a:xfrm>
            <a:off x="2068496" y="1985458"/>
            <a:ext cx="5248942" cy="3074813"/>
          </a:xfrm>
          <a:prstGeom prst="rect">
            <a:avLst/>
          </a:prstGeom>
          <a:noFill/>
          <a:ln>
            <a:noFill/>
          </a:ln>
        </p:spPr>
      </p:pic>
      <p:sp>
        <p:nvSpPr>
          <p:cNvPr id="135" name="Google Shape;135;p8"/>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9"/>
          <p:cNvSpPr txBox="1"/>
          <p:nvPr/>
        </p:nvSpPr>
        <p:spPr>
          <a:xfrm>
            <a:off x="1175582" y="1261962"/>
            <a:ext cx="6118130" cy="2643075"/>
          </a:xfrm>
          <a:prstGeom prst="rect">
            <a:avLst/>
          </a:prstGeom>
          <a:noFill/>
          <a:ln>
            <a:noFill/>
          </a:ln>
        </p:spPr>
        <p:txBody>
          <a:bodyPr anchorCtr="0" anchor="ctr" bIns="68550" lIns="68550" spcFirstLastPara="1" rIns="68550" wrap="square" tIns="68550">
            <a:noAutofit/>
          </a:bodyPr>
          <a:lstStyle/>
          <a:p>
            <a:pPr indent="-257169" lvl="0" marL="342892" marR="0" rtl="0" algn="just">
              <a:lnSpc>
                <a:spcPct val="115000"/>
              </a:lnSpc>
              <a:spcBef>
                <a:spcPts val="0"/>
              </a:spcBef>
              <a:spcAft>
                <a:spcPts val="0"/>
              </a:spcAft>
              <a:buClr>
                <a:srgbClr val="222222"/>
              </a:buClr>
              <a:buSzPts val="1800"/>
              <a:buFont typeface="Helvetica Neue Light"/>
              <a:buChar char="●"/>
            </a:pPr>
            <a:r>
              <a:rPr b="1" i="0" lang="es-AR" sz="1600" u="none" cap="none" strike="noStrike">
                <a:solidFill>
                  <a:schemeClr val="dk1"/>
                </a:solidFill>
                <a:latin typeface="Roboto Mono"/>
                <a:ea typeface="Roboto Mono"/>
                <a:cs typeface="Roboto Mono"/>
                <a:sym typeface="Roboto Mono"/>
              </a:rPr>
              <a:t>Clave primaria PK: </a:t>
            </a:r>
            <a:r>
              <a:rPr b="0" i="0" lang="es-AR" sz="1600" u="none" cap="none" strike="noStrike">
                <a:solidFill>
                  <a:schemeClr val="dk1"/>
                </a:solidFill>
                <a:latin typeface="Roboto Mono"/>
                <a:ea typeface="Roboto Mono"/>
                <a:cs typeface="Roboto Mono"/>
                <a:sym typeface="Roboto Mono"/>
              </a:rPr>
              <a:t>también llamada llave primaria o primary key, hace que el registro sea unívoco y obligatoriamente no nulo.</a:t>
            </a:r>
            <a:endParaRPr b="0" i="0" sz="1600" u="none" cap="none" strike="noStrike">
              <a:solidFill>
                <a:schemeClr val="dk1"/>
              </a:solidFill>
              <a:latin typeface="Roboto Mono"/>
              <a:ea typeface="Roboto Mono"/>
              <a:cs typeface="Roboto Mono"/>
              <a:sym typeface="Roboto Mono"/>
            </a:endParaRPr>
          </a:p>
          <a:p>
            <a:pPr indent="0" lvl="0" marL="342892" marR="0" rtl="0" algn="just">
              <a:lnSpc>
                <a:spcPct val="115000"/>
              </a:lnSpc>
              <a:spcBef>
                <a:spcPts val="0"/>
              </a:spcBef>
              <a:spcAft>
                <a:spcPts val="0"/>
              </a:spcAft>
              <a:buNone/>
            </a:pPr>
            <a:r>
              <a:t/>
            </a:r>
            <a:endParaRPr b="0" i="0" sz="1600" u="none" cap="none" strike="noStrike">
              <a:solidFill>
                <a:schemeClr val="dk1"/>
              </a:solidFill>
              <a:latin typeface="Roboto Mono"/>
              <a:ea typeface="Roboto Mono"/>
              <a:cs typeface="Roboto Mono"/>
              <a:sym typeface="Roboto Mono"/>
            </a:endParaRPr>
          </a:p>
          <a:p>
            <a:pPr indent="-257169" lvl="0" marL="342892" marR="0" rtl="0" algn="just">
              <a:lnSpc>
                <a:spcPct val="115000"/>
              </a:lnSpc>
              <a:spcBef>
                <a:spcPts val="0"/>
              </a:spcBef>
              <a:spcAft>
                <a:spcPts val="0"/>
              </a:spcAft>
              <a:buClr>
                <a:srgbClr val="222222"/>
              </a:buClr>
              <a:buSzPts val="1800"/>
              <a:buFont typeface="Helvetica Neue Light"/>
              <a:buChar char="●"/>
            </a:pPr>
            <a:r>
              <a:rPr b="1" i="0" lang="es-AR" sz="1600" u="none" cap="none" strike="noStrike">
                <a:solidFill>
                  <a:schemeClr val="dk1"/>
                </a:solidFill>
                <a:latin typeface="Roboto Mono"/>
                <a:ea typeface="Roboto Mono"/>
                <a:cs typeface="Roboto Mono"/>
                <a:sym typeface="Roboto Mono"/>
              </a:rPr>
              <a:t>Clave foránea FK: </a:t>
            </a:r>
            <a:r>
              <a:rPr b="0" i="0" lang="es-AR" sz="1600" u="none" cap="none" strike="noStrike">
                <a:solidFill>
                  <a:schemeClr val="dk1"/>
                </a:solidFill>
                <a:latin typeface="Roboto Mono"/>
                <a:ea typeface="Roboto Mono"/>
                <a:cs typeface="Roboto Mono"/>
                <a:sym typeface="Roboto Mono"/>
              </a:rPr>
              <a:t>también llamada foreign key, clave secundaria o clave externa, puede ser -o no- una clave primaria dentro de la tabla. Su característica es que es el punto de enlace con otra tabla donde está, es primary key.</a:t>
            </a:r>
            <a:endParaRPr b="0" i="0" sz="1600" u="none" cap="none" strike="noStrike">
              <a:solidFill>
                <a:schemeClr val="dk1"/>
              </a:solidFill>
              <a:latin typeface="Roboto Mono"/>
              <a:ea typeface="Roboto Mono"/>
              <a:cs typeface="Roboto Mono"/>
              <a:sym typeface="Roboto Mono"/>
            </a:endParaRPr>
          </a:p>
          <a:p>
            <a:pPr indent="0" lvl="0" marL="342892" marR="0" rtl="0" algn="just">
              <a:lnSpc>
                <a:spcPct val="115000"/>
              </a:lnSpc>
              <a:spcBef>
                <a:spcPts val="0"/>
              </a:spcBef>
              <a:spcAft>
                <a:spcPts val="0"/>
              </a:spcAft>
              <a:buNone/>
            </a:pPr>
            <a:r>
              <a:t/>
            </a:r>
            <a:endParaRPr b="0" i="0" sz="1600" u="none" cap="none" strike="noStrike">
              <a:solidFill>
                <a:schemeClr val="dk1"/>
              </a:solidFill>
              <a:latin typeface="Roboto Mono"/>
              <a:ea typeface="Roboto Mono"/>
              <a:cs typeface="Roboto Mono"/>
              <a:sym typeface="Roboto Mono"/>
            </a:endParaRPr>
          </a:p>
          <a:p>
            <a:pPr indent="-252407" lvl="0" marL="342892" marR="0" rtl="0" algn="just">
              <a:lnSpc>
                <a:spcPct val="115000"/>
              </a:lnSpc>
              <a:spcBef>
                <a:spcPts val="0"/>
              </a:spcBef>
              <a:spcAft>
                <a:spcPts val="0"/>
              </a:spcAft>
              <a:buClr>
                <a:srgbClr val="222222"/>
              </a:buClr>
              <a:buSzPts val="1700"/>
              <a:buFont typeface="Calibri"/>
              <a:buChar char="●"/>
            </a:pPr>
            <a:r>
              <a:rPr b="1" i="0" lang="es-AR" sz="1600" u="none" cap="none" strike="noStrike">
                <a:solidFill>
                  <a:schemeClr val="dk1"/>
                </a:solidFill>
                <a:latin typeface="Roboto Mono"/>
                <a:ea typeface="Roboto Mono"/>
                <a:cs typeface="Roboto Mono"/>
                <a:sym typeface="Roboto Mono"/>
              </a:rPr>
              <a:t>Clave índice: </a:t>
            </a:r>
            <a:r>
              <a:rPr b="0" i="0" lang="es-AR" sz="1600" u="none" cap="none" strike="noStrike">
                <a:solidFill>
                  <a:schemeClr val="dk1"/>
                </a:solidFill>
                <a:latin typeface="Roboto Mono"/>
                <a:ea typeface="Roboto Mono"/>
                <a:cs typeface="Roboto Mono"/>
                <a:sym typeface="Roboto Mono"/>
              </a:rPr>
              <a:t>es un campo que facilita la búsqueda dentro de una tabla. Generalmente son campos primary key.</a:t>
            </a:r>
            <a:endParaRPr b="0" i="0" sz="1600" u="none" cap="none" strike="noStrike">
              <a:solidFill>
                <a:schemeClr val="dk1"/>
              </a:solidFill>
              <a:latin typeface="Roboto Mono"/>
              <a:ea typeface="Roboto Mono"/>
              <a:cs typeface="Roboto Mono"/>
              <a:sym typeface="Roboto Mono"/>
            </a:endParaRPr>
          </a:p>
        </p:txBody>
      </p:sp>
      <p:sp>
        <p:nvSpPr>
          <p:cNvPr id="141" name="Google Shape;141;p9"/>
          <p:cNvSpPr/>
          <p:nvPr/>
        </p:nvSpPr>
        <p:spPr>
          <a:xfrm>
            <a:off x="8670800" y="11750"/>
            <a:ext cx="508200" cy="5143500"/>
          </a:xfrm>
          <a:prstGeom prst="rect">
            <a:avLst/>
          </a:prstGeom>
          <a:solidFill>
            <a:srgbClr val="F594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